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notesMasterIdLst>
    <p:notesMasterId r:id="rId55"/>
  </p:notesMasterIdLst>
  <p:handoutMasterIdLst>
    <p:handoutMasterId r:id="rId56"/>
  </p:handoutMasterIdLst>
  <p:sldIdLst>
    <p:sldId id="256" r:id="rId2"/>
    <p:sldId id="395" r:id="rId3"/>
    <p:sldId id="314" r:id="rId4"/>
    <p:sldId id="257" r:id="rId5"/>
    <p:sldId id="303" r:id="rId6"/>
    <p:sldId id="259" r:id="rId7"/>
    <p:sldId id="260" r:id="rId8"/>
    <p:sldId id="302" r:id="rId9"/>
    <p:sldId id="266" r:id="rId10"/>
    <p:sldId id="268" r:id="rId11"/>
    <p:sldId id="267" r:id="rId12"/>
    <p:sldId id="398" r:id="rId13"/>
    <p:sldId id="397" r:id="rId14"/>
    <p:sldId id="419" r:id="rId15"/>
    <p:sldId id="427" r:id="rId16"/>
    <p:sldId id="333" r:id="rId17"/>
    <p:sldId id="274" r:id="rId18"/>
    <p:sldId id="332" r:id="rId19"/>
    <p:sldId id="430" r:id="rId20"/>
    <p:sldId id="327" r:id="rId21"/>
    <p:sldId id="405" r:id="rId22"/>
    <p:sldId id="276" r:id="rId23"/>
    <p:sldId id="414" r:id="rId24"/>
    <p:sldId id="272" r:id="rId25"/>
    <p:sldId id="322" r:id="rId26"/>
    <p:sldId id="299" r:id="rId27"/>
    <p:sldId id="324" r:id="rId28"/>
    <p:sldId id="339" r:id="rId29"/>
    <p:sldId id="393" r:id="rId30"/>
    <p:sldId id="417" r:id="rId31"/>
    <p:sldId id="285" r:id="rId32"/>
    <p:sldId id="359" r:id="rId33"/>
    <p:sldId id="358" r:id="rId34"/>
    <p:sldId id="278" r:id="rId35"/>
    <p:sldId id="369" r:id="rId36"/>
    <p:sldId id="428" r:id="rId37"/>
    <p:sldId id="408" r:id="rId38"/>
    <p:sldId id="366" r:id="rId39"/>
    <p:sldId id="356" r:id="rId40"/>
    <p:sldId id="362" r:id="rId41"/>
    <p:sldId id="402" r:id="rId42"/>
    <p:sldId id="413" r:id="rId43"/>
    <p:sldId id="406" r:id="rId44"/>
    <p:sldId id="410" r:id="rId45"/>
    <p:sldId id="374" r:id="rId46"/>
    <p:sldId id="423" r:id="rId47"/>
    <p:sldId id="420" r:id="rId48"/>
    <p:sldId id="407" r:id="rId49"/>
    <p:sldId id="411" r:id="rId50"/>
    <p:sldId id="409" r:id="rId51"/>
    <p:sldId id="280" r:id="rId52"/>
    <p:sldId id="281" r:id="rId53"/>
    <p:sldId id="282" r:id="rId54"/>
  </p:sldIdLst>
  <p:sldSz cx="9144000" cy="6858000" type="screen4x3"/>
  <p:notesSz cx="6734175"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07">
          <p15:clr>
            <a:srgbClr val="A4A3A4"/>
          </p15:clr>
        </p15:guide>
        <p15:guide id="2" pos="212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5583"/>
    <a:srgbClr val="6076B4"/>
    <a:srgbClr val="385D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95567" autoAdjust="0"/>
  </p:normalViewPr>
  <p:slideViewPr>
    <p:cSldViewPr>
      <p:cViewPr>
        <p:scale>
          <a:sx n="70" d="100"/>
          <a:sy n="70" d="100"/>
        </p:scale>
        <p:origin x="-1356" y="-84"/>
      </p:cViewPr>
      <p:guideLst>
        <p:guide orient="horz" pos="2160"/>
        <p:guide pos="2880"/>
      </p:guideLst>
    </p:cSldViewPr>
  </p:slideViewPr>
  <p:outlineViewPr>
    <p:cViewPr>
      <p:scale>
        <a:sx n="33" d="100"/>
        <a:sy n="33" d="100"/>
      </p:scale>
      <p:origin x="0" y="8286"/>
    </p:cViewPr>
  </p:outlineViewPr>
  <p:notesTextViewPr>
    <p:cViewPr>
      <p:scale>
        <a:sx n="1" d="1"/>
        <a:sy n="1" d="1"/>
      </p:scale>
      <p:origin x="0" y="0"/>
    </p:cViewPr>
  </p:notesTextViewPr>
  <p:sorterViewPr>
    <p:cViewPr>
      <p:scale>
        <a:sx n="120" d="100"/>
        <a:sy n="120" d="100"/>
      </p:scale>
      <p:origin x="0" y="4290"/>
    </p:cViewPr>
  </p:sorterViewPr>
  <p:notesViewPr>
    <p:cSldViewPr>
      <p:cViewPr varScale="1">
        <p:scale>
          <a:sx n="76" d="100"/>
          <a:sy n="76" d="100"/>
        </p:scale>
        <p:origin x="-2226" y="-90"/>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4824BC0-70E3-4512-B44B-54BA962D715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kumimoji="1" lang="ja-JP" altLang="en-US"/>
        </a:p>
      </dgm:t>
    </dgm:pt>
    <dgm:pt modelId="{EF7B00B9-AF3B-4364-A9A4-9219BA9BBC88}">
      <dgm:prSet phldrT="[テキスト]"/>
      <dgm:spPr/>
      <dgm:t>
        <a:bodyPr/>
        <a:lstStyle/>
        <a:p>
          <a:r>
            <a:rPr kumimoji="1" lang="ja-JP" altLang="en-US" dirty="0" smtClean="0"/>
            <a:t>スターバックスを選んだ理由</a:t>
          </a:r>
          <a:endParaRPr kumimoji="1" lang="ja-JP" altLang="en-US" dirty="0"/>
        </a:p>
      </dgm:t>
    </dgm:pt>
    <dgm:pt modelId="{93B2ECBB-35D8-4FB1-85AC-0CA25FB8652A}" type="parTrans" cxnId="{3B26214E-FEAB-49D1-9648-59891B8CCDEE}">
      <dgm:prSet/>
      <dgm:spPr/>
      <dgm:t>
        <a:bodyPr/>
        <a:lstStyle/>
        <a:p>
          <a:endParaRPr kumimoji="1" lang="ja-JP" altLang="en-US"/>
        </a:p>
      </dgm:t>
    </dgm:pt>
    <dgm:pt modelId="{C6E43E04-2455-4A83-89FF-8C1E3D01AFC5}" type="sibTrans" cxnId="{3B26214E-FEAB-49D1-9648-59891B8CCDEE}">
      <dgm:prSet/>
      <dgm:spPr/>
      <dgm:t>
        <a:bodyPr/>
        <a:lstStyle/>
        <a:p>
          <a:endParaRPr kumimoji="1" lang="ja-JP" altLang="en-US"/>
        </a:p>
      </dgm:t>
    </dgm:pt>
    <dgm:pt modelId="{16CD7A4F-B878-4AB2-A1A1-006779FB60F5}">
      <dgm:prSet phldrT="[テキスト]"/>
      <dgm:spPr/>
      <dgm:t>
        <a:bodyPr/>
        <a:lstStyle/>
        <a:p>
          <a:r>
            <a:rPr kumimoji="1" lang="ja-JP" altLang="en-US" dirty="0" smtClean="0"/>
            <a:t>限定方法を性別・誕生月に選んだ理由</a:t>
          </a:r>
          <a:endParaRPr kumimoji="1" lang="ja-JP" altLang="en-US" dirty="0"/>
        </a:p>
      </dgm:t>
    </dgm:pt>
    <dgm:pt modelId="{C96EB99C-90EB-48FD-9F55-A5948F851348}" type="parTrans" cxnId="{7B3C9567-0442-49E5-B326-704D26571BAA}">
      <dgm:prSet/>
      <dgm:spPr/>
      <dgm:t>
        <a:bodyPr/>
        <a:lstStyle/>
        <a:p>
          <a:endParaRPr kumimoji="1" lang="ja-JP" altLang="en-US"/>
        </a:p>
      </dgm:t>
    </dgm:pt>
    <dgm:pt modelId="{83BC59B0-EB9C-4454-A7D2-5290AD586B91}" type="sibTrans" cxnId="{7B3C9567-0442-49E5-B326-704D26571BAA}">
      <dgm:prSet/>
      <dgm:spPr/>
      <dgm:t>
        <a:bodyPr/>
        <a:lstStyle/>
        <a:p>
          <a:endParaRPr kumimoji="1" lang="ja-JP" altLang="en-US"/>
        </a:p>
      </dgm:t>
    </dgm:pt>
    <dgm:pt modelId="{914E227F-C209-41B2-8050-B23E30C135C2}">
      <dgm:prSet phldrT="[テキスト]"/>
      <dgm:spPr/>
      <dgm:t>
        <a:bodyPr/>
        <a:lstStyle/>
        <a:p>
          <a:r>
            <a:rPr lang="ja-JP" altLang="en-US" dirty="0" smtClean="0"/>
            <a:t>１００円引きにした理由</a:t>
          </a:r>
          <a:endParaRPr lang="ja-JP" altLang="en-US" dirty="0"/>
        </a:p>
      </dgm:t>
    </dgm:pt>
    <dgm:pt modelId="{FFDED09A-9D33-4F73-B09D-B31A8BD7B4E3}" type="parTrans" cxnId="{F7F51830-E6E9-4A8C-8303-9A060927A1EC}">
      <dgm:prSet/>
      <dgm:spPr/>
      <dgm:t>
        <a:bodyPr/>
        <a:lstStyle/>
        <a:p>
          <a:endParaRPr kumimoji="1" lang="ja-JP" altLang="en-US"/>
        </a:p>
      </dgm:t>
    </dgm:pt>
    <dgm:pt modelId="{F031C475-A86B-4BEF-8269-5B656EB57641}" type="sibTrans" cxnId="{F7F51830-E6E9-4A8C-8303-9A060927A1EC}">
      <dgm:prSet/>
      <dgm:spPr/>
      <dgm:t>
        <a:bodyPr/>
        <a:lstStyle/>
        <a:p>
          <a:endParaRPr kumimoji="1" lang="ja-JP" altLang="en-US"/>
        </a:p>
      </dgm:t>
    </dgm:pt>
    <dgm:pt modelId="{8E4FC396-D6B6-484D-94BB-4C041E003862}">
      <dgm:prSet/>
      <dgm:spPr/>
      <dgm:t>
        <a:bodyPr/>
        <a:lstStyle/>
        <a:p>
          <a:r>
            <a:rPr kumimoji="1" lang="ja-JP" altLang="en-US" dirty="0" smtClean="0"/>
            <a:t>学生に馴染みがあり、女性限定に対して納得感がある、男女ともに利用している</a:t>
          </a:r>
          <a:endParaRPr kumimoji="1" lang="ja-JP" altLang="en-US" dirty="0"/>
        </a:p>
      </dgm:t>
    </dgm:pt>
    <dgm:pt modelId="{8E459507-D893-461F-8656-D99505561685}" type="parTrans" cxnId="{1FC28597-7941-4FBA-9028-D96294AFB0FC}">
      <dgm:prSet/>
      <dgm:spPr/>
      <dgm:t>
        <a:bodyPr/>
        <a:lstStyle/>
        <a:p>
          <a:endParaRPr kumimoji="1" lang="ja-JP" altLang="en-US"/>
        </a:p>
      </dgm:t>
    </dgm:pt>
    <dgm:pt modelId="{41DAF2BF-D7CC-41FB-9569-9A4569A56129}" type="sibTrans" cxnId="{1FC28597-7941-4FBA-9028-D96294AFB0FC}">
      <dgm:prSet/>
      <dgm:spPr/>
      <dgm:t>
        <a:bodyPr/>
        <a:lstStyle/>
        <a:p>
          <a:endParaRPr kumimoji="1" lang="ja-JP" altLang="en-US"/>
        </a:p>
      </dgm:t>
    </dgm:pt>
    <dgm:pt modelId="{5C3626E3-4B5C-4860-BA1F-A4D2E830A505}">
      <dgm:prSet/>
      <dgm:spPr/>
      <dgm:t>
        <a:bodyPr/>
        <a:lstStyle/>
        <a:p>
          <a:r>
            <a:rPr kumimoji="1" lang="ja-JP" altLang="en-US" dirty="0" smtClean="0">
              <a:solidFill>
                <a:schemeClr val="tx1"/>
              </a:solidFill>
            </a:rPr>
            <a:t>対象と対象外の割合が、約１：１であるため。</a:t>
          </a:r>
          <a:endParaRPr kumimoji="1" lang="ja-JP" altLang="en-US" dirty="0">
            <a:solidFill>
              <a:schemeClr val="tx1"/>
            </a:solidFill>
          </a:endParaRPr>
        </a:p>
      </dgm:t>
    </dgm:pt>
    <dgm:pt modelId="{924DE92A-D173-4C00-9D1A-F3FC45F8B5E2}" type="parTrans" cxnId="{67AB89D9-E2A3-48A3-8256-B734193DA044}">
      <dgm:prSet/>
      <dgm:spPr/>
      <dgm:t>
        <a:bodyPr/>
        <a:lstStyle/>
        <a:p>
          <a:endParaRPr kumimoji="1" lang="ja-JP" altLang="en-US"/>
        </a:p>
      </dgm:t>
    </dgm:pt>
    <dgm:pt modelId="{3E1B7929-2329-4FD9-9547-40D6FF0FEA1F}" type="sibTrans" cxnId="{67AB89D9-E2A3-48A3-8256-B734193DA044}">
      <dgm:prSet/>
      <dgm:spPr/>
      <dgm:t>
        <a:bodyPr/>
        <a:lstStyle/>
        <a:p>
          <a:endParaRPr kumimoji="1" lang="ja-JP" altLang="en-US"/>
        </a:p>
      </dgm:t>
    </dgm:pt>
    <dgm:pt modelId="{3F9BC676-C752-4C62-9353-46A844343ED7}">
      <dgm:prSet/>
      <dgm:spPr/>
      <dgm:t>
        <a:bodyPr/>
        <a:lstStyle/>
        <a:p>
          <a:r>
            <a:rPr kumimoji="1" lang="ja-JP" altLang="en-US" dirty="0" smtClean="0"/>
            <a:t>金銭面で考えれば、対象者への平等な割引であると考えたため。</a:t>
          </a:r>
          <a:endParaRPr kumimoji="1" lang="ja-JP" altLang="en-US" dirty="0"/>
        </a:p>
      </dgm:t>
    </dgm:pt>
    <dgm:pt modelId="{873554D2-339E-487D-B140-BCB02A323421}" type="parTrans" cxnId="{44C074F0-9DA1-4358-9835-F8B3A3F53018}">
      <dgm:prSet/>
      <dgm:spPr/>
      <dgm:t>
        <a:bodyPr/>
        <a:lstStyle/>
        <a:p>
          <a:endParaRPr kumimoji="1" lang="ja-JP" altLang="en-US"/>
        </a:p>
      </dgm:t>
    </dgm:pt>
    <dgm:pt modelId="{272C70F1-8AB5-47D6-8C66-05014BC6FB29}" type="sibTrans" cxnId="{44C074F0-9DA1-4358-9835-F8B3A3F53018}">
      <dgm:prSet/>
      <dgm:spPr/>
      <dgm:t>
        <a:bodyPr/>
        <a:lstStyle/>
        <a:p>
          <a:endParaRPr kumimoji="1" lang="ja-JP" altLang="en-US"/>
        </a:p>
      </dgm:t>
    </dgm:pt>
    <dgm:pt modelId="{7D3E2035-0FFB-4853-8773-7AD90DD4FC18}">
      <dgm:prSet/>
      <dgm:spPr/>
      <dgm:t>
        <a:bodyPr/>
        <a:lstStyle/>
        <a:p>
          <a:r>
            <a:rPr kumimoji="1" lang="ja-JP" altLang="en-US" dirty="0" smtClean="0"/>
            <a:t>生まれつきの性質であり、変えられないため。</a:t>
          </a:r>
          <a:endParaRPr kumimoji="1" lang="ja-JP" altLang="en-US" dirty="0"/>
        </a:p>
      </dgm:t>
    </dgm:pt>
    <dgm:pt modelId="{F1D9AD38-D5F3-4F63-9D02-D6E2AB4608DD}" type="parTrans" cxnId="{ED27384F-A2FA-4C24-9754-3C2267A44DA3}">
      <dgm:prSet/>
      <dgm:spPr/>
      <dgm:t>
        <a:bodyPr/>
        <a:lstStyle/>
        <a:p>
          <a:endParaRPr kumimoji="1" lang="ja-JP" altLang="en-US"/>
        </a:p>
      </dgm:t>
    </dgm:pt>
    <dgm:pt modelId="{2E10AD78-ED01-4EF4-AF1E-CDD0C23747F3}" type="sibTrans" cxnId="{ED27384F-A2FA-4C24-9754-3C2267A44DA3}">
      <dgm:prSet/>
      <dgm:spPr/>
      <dgm:t>
        <a:bodyPr/>
        <a:lstStyle/>
        <a:p>
          <a:endParaRPr kumimoji="1" lang="ja-JP" altLang="en-US"/>
        </a:p>
      </dgm:t>
    </dgm:pt>
    <dgm:pt modelId="{C4687291-6B86-44EB-88DC-E28220531A6F}" type="pres">
      <dgm:prSet presAssocID="{64824BC0-70E3-4512-B44B-54BA962D715D}" presName="linear" presStyleCnt="0">
        <dgm:presLayoutVars>
          <dgm:dir/>
          <dgm:animLvl val="lvl"/>
          <dgm:resizeHandles val="exact"/>
        </dgm:presLayoutVars>
      </dgm:prSet>
      <dgm:spPr/>
      <dgm:t>
        <a:bodyPr/>
        <a:lstStyle/>
        <a:p>
          <a:endParaRPr kumimoji="1" lang="ja-JP" altLang="en-US"/>
        </a:p>
      </dgm:t>
    </dgm:pt>
    <dgm:pt modelId="{229DAE2C-1824-4B04-B29B-652351839592}" type="pres">
      <dgm:prSet presAssocID="{EF7B00B9-AF3B-4364-A9A4-9219BA9BBC88}" presName="parentLin" presStyleCnt="0"/>
      <dgm:spPr/>
    </dgm:pt>
    <dgm:pt modelId="{733DA31B-8C38-48C5-9C14-9D778E71BECB}" type="pres">
      <dgm:prSet presAssocID="{EF7B00B9-AF3B-4364-A9A4-9219BA9BBC88}" presName="parentLeftMargin" presStyleLbl="node1" presStyleIdx="0" presStyleCnt="3"/>
      <dgm:spPr/>
      <dgm:t>
        <a:bodyPr/>
        <a:lstStyle/>
        <a:p>
          <a:endParaRPr kumimoji="1" lang="ja-JP" altLang="en-US"/>
        </a:p>
      </dgm:t>
    </dgm:pt>
    <dgm:pt modelId="{B84C5B2E-1923-43BC-9561-A96AA5715A0A}" type="pres">
      <dgm:prSet presAssocID="{EF7B00B9-AF3B-4364-A9A4-9219BA9BBC88}" presName="parentText" presStyleLbl="node1" presStyleIdx="0" presStyleCnt="3">
        <dgm:presLayoutVars>
          <dgm:chMax val="0"/>
          <dgm:bulletEnabled val="1"/>
        </dgm:presLayoutVars>
      </dgm:prSet>
      <dgm:spPr/>
      <dgm:t>
        <a:bodyPr/>
        <a:lstStyle/>
        <a:p>
          <a:endParaRPr kumimoji="1" lang="ja-JP" altLang="en-US"/>
        </a:p>
      </dgm:t>
    </dgm:pt>
    <dgm:pt modelId="{63DF0E76-26E4-4631-9C13-D014FF018C60}" type="pres">
      <dgm:prSet presAssocID="{EF7B00B9-AF3B-4364-A9A4-9219BA9BBC88}" presName="negativeSpace" presStyleCnt="0"/>
      <dgm:spPr/>
    </dgm:pt>
    <dgm:pt modelId="{E7B2288E-57D0-42A3-A1C4-B2D15D950D13}" type="pres">
      <dgm:prSet presAssocID="{EF7B00B9-AF3B-4364-A9A4-9219BA9BBC88}" presName="childText" presStyleLbl="conFgAcc1" presStyleIdx="0" presStyleCnt="3">
        <dgm:presLayoutVars>
          <dgm:bulletEnabled val="1"/>
        </dgm:presLayoutVars>
      </dgm:prSet>
      <dgm:spPr/>
      <dgm:t>
        <a:bodyPr/>
        <a:lstStyle/>
        <a:p>
          <a:endParaRPr kumimoji="1" lang="ja-JP" altLang="en-US"/>
        </a:p>
      </dgm:t>
    </dgm:pt>
    <dgm:pt modelId="{7C089775-BCE8-4C08-BA83-57650D70CF63}" type="pres">
      <dgm:prSet presAssocID="{C6E43E04-2455-4A83-89FF-8C1E3D01AFC5}" presName="spaceBetweenRectangles" presStyleCnt="0"/>
      <dgm:spPr/>
    </dgm:pt>
    <dgm:pt modelId="{3EE21219-18B2-4DB7-935F-347EB414751B}" type="pres">
      <dgm:prSet presAssocID="{16CD7A4F-B878-4AB2-A1A1-006779FB60F5}" presName="parentLin" presStyleCnt="0"/>
      <dgm:spPr/>
    </dgm:pt>
    <dgm:pt modelId="{C9683051-53DE-409A-BF3F-D54643AA2CDC}" type="pres">
      <dgm:prSet presAssocID="{16CD7A4F-B878-4AB2-A1A1-006779FB60F5}" presName="parentLeftMargin" presStyleLbl="node1" presStyleIdx="0" presStyleCnt="3"/>
      <dgm:spPr/>
      <dgm:t>
        <a:bodyPr/>
        <a:lstStyle/>
        <a:p>
          <a:endParaRPr kumimoji="1" lang="ja-JP" altLang="en-US"/>
        </a:p>
      </dgm:t>
    </dgm:pt>
    <dgm:pt modelId="{7D3AC18E-1E43-4BF0-9115-D9C79AA6ECFF}" type="pres">
      <dgm:prSet presAssocID="{16CD7A4F-B878-4AB2-A1A1-006779FB60F5}" presName="parentText" presStyleLbl="node1" presStyleIdx="1" presStyleCnt="3">
        <dgm:presLayoutVars>
          <dgm:chMax val="0"/>
          <dgm:bulletEnabled val="1"/>
        </dgm:presLayoutVars>
      </dgm:prSet>
      <dgm:spPr/>
      <dgm:t>
        <a:bodyPr/>
        <a:lstStyle/>
        <a:p>
          <a:endParaRPr kumimoji="1" lang="ja-JP" altLang="en-US"/>
        </a:p>
      </dgm:t>
    </dgm:pt>
    <dgm:pt modelId="{C2706D04-5AEB-4FBD-BD09-7BA4AAFCDAFB}" type="pres">
      <dgm:prSet presAssocID="{16CD7A4F-B878-4AB2-A1A1-006779FB60F5}" presName="negativeSpace" presStyleCnt="0"/>
      <dgm:spPr/>
    </dgm:pt>
    <dgm:pt modelId="{33BB0121-FE7A-40DD-ABDC-AAFDE22BE1DF}" type="pres">
      <dgm:prSet presAssocID="{16CD7A4F-B878-4AB2-A1A1-006779FB60F5}" presName="childText" presStyleLbl="conFgAcc1" presStyleIdx="1" presStyleCnt="3">
        <dgm:presLayoutVars>
          <dgm:bulletEnabled val="1"/>
        </dgm:presLayoutVars>
      </dgm:prSet>
      <dgm:spPr/>
      <dgm:t>
        <a:bodyPr/>
        <a:lstStyle/>
        <a:p>
          <a:endParaRPr kumimoji="1" lang="ja-JP" altLang="en-US"/>
        </a:p>
      </dgm:t>
    </dgm:pt>
    <dgm:pt modelId="{A1271872-8213-4E0A-913D-47ED41546A14}" type="pres">
      <dgm:prSet presAssocID="{83BC59B0-EB9C-4454-A7D2-5290AD586B91}" presName="spaceBetweenRectangles" presStyleCnt="0"/>
      <dgm:spPr/>
    </dgm:pt>
    <dgm:pt modelId="{73430723-9580-4CB1-9B56-B29B43A64CB0}" type="pres">
      <dgm:prSet presAssocID="{914E227F-C209-41B2-8050-B23E30C135C2}" presName="parentLin" presStyleCnt="0"/>
      <dgm:spPr/>
    </dgm:pt>
    <dgm:pt modelId="{B1BC6BF6-CBAD-4C6C-8701-A8FBC7A2D554}" type="pres">
      <dgm:prSet presAssocID="{914E227F-C209-41B2-8050-B23E30C135C2}" presName="parentLeftMargin" presStyleLbl="node1" presStyleIdx="1" presStyleCnt="3"/>
      <dgm:spPr/>
      <dgm:t>
        <a:bodyPr/>
        <a:lstStyle/>
        <a:p>
          <a:endParaRPr kumimoji="1" lang="ja-JP" altLang="en-US"/>
        </a:p>
      </dgm:t>
    </dgm:pt>
    <dgm:pt modelId="{6A4D5037-A5D2-4538-A815-B179A76B171D}" type="pres">
      <dgm:prSet presAssocID="{914E227F-C209-41B2-8050-B23E30C135C2}" presName="parentText" presStyleLbl="node1" presStyleIdx="2" presStyleCnt="3">
        <dgm:presLayoutVars>
          <dgm:chMax val="0"/>
          <dgm:bulletEnabled val="1"/>
        </dgm:presLayoutVars>
      </dgm:prSet>
      <dgm:spPr/>
      <dgm:t>
        <a:bodyPr/>
        <a:lstStyle/>
        <a:p>
          <a:endParaRPr kumimoji="1" lang="ja-JP" altLang="en-US"/>
        </a:p>
      </dgm:t>
    </dgm:pt>
    <dgm:pt modelId="{C4CC59D0-548B-4659-8629-0AD2775A8721}" type="pres">
      <dgm:prSet presAssocID="{914E227F-C209-41B2-8050-B23E30C135C2}" presName="negativeSpace" presStyleCnt="0"/>
      <dgm:spPr/>
    </dgm:pt>
    <dgm:pt modelId="{C86B4532-B53F-43DE-9DBF-0E994D027FD9}" type="pres">
      <dgm:prSet presAssocID="{914E227F-C209-41B2-8050-B23E30C135C2}" presName="childText" presStyleLbl="conFgAcc1" presStyleIdx="2" presStyleCnt="3">
        <dgm:presLayoutVars>
          <dgm:bulletEnabled val="1"/>
        </dgm:presLayoutVars>
      </dgm:prSet>
      <dgm:spPr/>
      <dgm:t>
        <a:bodyPr/>
        <a:lstStyle/>
        <a:p>
          <a:endParaRPr kumimoji="1" lang="ja-JP" altLang="en-US"/>
        </a:p>
      </dgm:t>
    </dgm:pt>
  </dgm:ptLst>
  <dgm:cxnLst>
    <dgm:cxn modelId="{7E5D54A0-8273-4B9F-B205-3C33C44E8A25}" type="presOf" srcId="{914E227F-C209-41B2-8050-B23E30C135C2}" destId="{6A4D5037-A5D2-4538-A815-B179A76B171D}" srcOrd="1" destOrd="0" presId="urn:microsoft.com/office/officeart/2005/8/layout/list1"/>
    <dgm:cxn modelId="{44F80C8B-9F21-4E2D-8B8C-94AB73ADD405}" type="presOf" srcId="{3F9BC676-C752-4C62-9353-46A844343ED7}" destId="{C86B4532-B53F-43DE-9DBF-0E994D027FD9}" srcOrd="0" destOrd="0" presId="urn:microsoft.com/office/officeart/2005/8/layout/list1"/>
    <dgm:cxn modelId="{7B3C9567-0442-49E5-B326-704D26571BAA}" srcId="{64824BC0-70E3-4512-B44B-54BA962D715D}" destId="{16CD7A4F-B878-4AB2-A1A1-006779FB60F5}" srcOrd="1" destOrd="0" parTransId="{C96EB99C-90EB-48FD-9F55-A5948F851348}" sibTransId="{83BC59B0-EB9C-4454-A7D2-5290AD586B91}"/>
    <dgm:cxn modelId="{6CE016F2-BC48-4265-B8AE-0A3C7DA4092A}" type="presOf" srcId="{EF7B00B9-AF3B-4364-A9A4-9219BA9BBC88}" destId="{B84C5B2E-1923-43BC-9561-A96AA5715A0A}" srcOrd="1" destOrd="0" presId="urn:microsoft.com/office/officeart/2005/8/layout/list1"/>
    <dgm:cxn modelId="{21BBECB1-E364-44DA-B065-976FEBD654A9}" type="presOf" srcId="{7D3E2035-0FFB-4853-8773-7AD90DD4FC18}" destId="{33BB0121-FE7A-40DD-ABDC-AAFDE22BE1DF}" srcOrd="0" destOrd="1" presId="urn:microsoft.com/office/officeart/2005/8/layout/list1"/>
    <dgm:cxn modelId="{44C074F0-9DA1-4358-9835-F8B3A3F53018}" srcId="{914E227F-C209-41B2-8050-B23E30C135C2}" destId="{3F9BC676-C752-4C62-9353-46A844343ED7}" srcOrd="0" destOrd="0" parTransId="{873554D2-339E-487D-B140-BCB02A323421}" sibTransId="{272C70F1-8AB5-47D6-8C66-05014BC6FB29}"/>
    <dgm:cxn modelId="{67AB89D9-E2A3-48A3-8256-B734193DA044}" srcId="{16CD7A4F-B878-4AB2-A1A1-006779FB60F5}" destId="{5C3626E3-4B5C-4860-BA1F-A4D2E830A505}" srcOrd="0" destOrd="0" parTransId="{924DE92A-D173-4C00-9D1A-F3FC45F8B5E2}" sibTransId="{3E1B7929-2329-4FD9-9547-40D6FF0FEA1F}"/>
    <dgm:cxn modelId="{48E99127-52B6-4DCB-8287-CB6AAB8BEFEB}" type="presOf" srcId="{16CD7A4F-B878-4AB2-A1A1-006779FB60F5}" destId="{7D3AC18E-1E43-4BF0-9115-D9C79AA6ECFF}" srcOrd="1" destOrd="0" presId="urn:microsoft.com/office/officeart/2005/8/layout/list1"/>
    <dgm:cxn modelId="{1FC28597-7941-4FBA-9028-D96294AFB0FC}" srcId="{EF7B00B9-AF3B-4364-A9A4-9219BA9BBC88}" destId="{8E4FC396-D6B6-484D-94BB-4C041E003862}" srcOrd="0" destOrd="0" parTransId="{8E459507-D893-461F-8656-D99505561685}" sibTransId="{41DAF2BF-D7CC-41FB-9569-9A4569A56129}"/>
    <dgm:cxn modelId="{ED27384F-A2FA-4C24-9754-3C2267A44DA3}" srcId="{16CD7A4F-B878-4AB2-A1A1-006779FB60F5}" destId="{7D3E2035-0FFB-4853-8773-7AD90DD4FC18}" srcOrd="1" destOrd="0" parTransId="{F1D9AD38-D5F3-4F63-9D02-D6E2AB4608DD}" sibTransId="{2E10AD78-ED01-4EF4-AF1E-CDD0C23747F3}"/>
    <dgm:cxn modelId="{73A36245-445D-4C61-8368-AD163AA6FE2C}" type="presOf" srcId="{EF7B00B9-AF3B-4364-A9A4-9219BA9BBC88}" destId="{733DA31B-8C38-48C5-9C14-9D778E71BECB}" srcOrd="0" destOrd="0" presId="urn:microsoft.com/office/officeart/2005/8/layout/list1"/>
    <dgm:cxn modelId="{F7F51830-E6E9-4A8C-8303-9A060927A1EC}" srcId="{64824BC0-70E3-4512-B44B-54BA962D715D}" destId="{914E227F-C209-41B2-8050-B23E30C135C2}" srcOrd="2" destOrd="0" parTransId="{FFDED09A-9D33-4F73-B09D-B31A8BD7B4E3}" sibTransId="{F031C475-A86B-4BEF-8269-5B656EB57641}"/>
    <dgm:cxn modelId="{3B26214E-FEAB-49D1-9648-59891B8CCDEE}" srcId="{64824BC0-70E3-4512-B44B-54BA962D715D}" destId="{EF7B00B9-AF3B-4364-A9A4-9219BA9BBC88}" srcOrd="0" destOrd="0" parTransId="{93B2ECBB-35D8-4FB1-85AC-0CA25FB8652A}" sibTransId="{C6E43E04-2455-4A83-89FF-8C1E3D01AFC5}"/>
    <dgm:cxn modelId="{768F68BC-039A-4C00-B0D9-C7A420C53166}" type="presOf" srcId="{5C3626E3-4B5C-4860-BA1F-A4D2E830A505}" destId="{33BB0121-FE7A-40DD-ABDC-AAFDE22BE1DF}" srcOrd="0" destOrd="0" presId="urn:microsoft.com/office/officeart/2005/8/layout/list1"/>
    <dgm:cxn modelId="{5FE9CC3B-DB03-45B5-AC2A-3DE3F8B136C2}" type="presOf" srcId="{64824BC0-70E3-4512-B44B-54BA962D715D}" destId="{C4687291-6B86-44EB-88DC-E28220531A6F}" srcOrd="0" destOrd="0" presId="urn:microsoft.com/office/officeart/2005/8/layout/list1"/>
    <dgm:cxn modelId="{E0C67B7E-9001-401D-AB2E-FD9696917629}" type="presOf" srcId="{8E4FC396-D6B6-484D-94BB-4C041E003862}" destId="{E7B2288E-57D0-42A3-A1C4-B2D15D950D13}" srcOrd="0" destOrd="0" presId="urn:microsoft.com/office/officeart/2005/8/layout/list1"/>
    <dgm:cxn modelId="{1781ACB6-F400-4A4B-A8E7-57E94878CD2C}" type="presOf" srcId="{16CD7A4F-B878-4AB2-A1A1-006779FB60F5}" destId="{C9683051-53DE-409A-BF3F-D54643AA2CDC}" srcOrd="0" destOrd="0" presId="urn:microsoft.com/office/officeart/2005/8/layout/list1"/>
    <dgm:cxn modelId="{E7C59B7A-35CD-4890-BBC9-2687EE3B24C3}" type="presOf" srcId="{914E227F-C209-41B2-8050-B23E30C135C2}" destId="{B1BC6BF6-CBAD-4C6C-8701-A8FBC7A2D554}" srcOrd="0" destOrd="0" presId="urn:microsoft.com/office/officeart/2005/8/layout/list1"/>
    <dgm:cxn modelId="{B6AD40E4-2BA5-42D7-ABB9-175DDFA25EDB}" type="presParOf" srcId="{C4687291-6B86-44EB-88DC-E28220531A6F}" destId="{229DAE2C-1824-4B04-B29B-652351839592}" srcOrd="0" destOrd="0" presId="urn:microsoft.com/office/officeart/2005/8/layout/list1"/>
    <dgm:cxn modelId="{41E9192F-125B-4D42-9821-31E05AABFE93}" type="presParOf" srcId="{229DAE2C-1824-4B04-B29B-652351839592}" destId="{733DA31B-8C38-48C5-9C14-9D778E71BECB}" srcOrd="0" destOrd="0" presId="urn:microsoft.com/office/officeart/2005/8/layout/list1"/>
    <dgm:cxn modelId="{5882CCD4-5683-4ADA-B1F2-4474D0639F08}" type="presParOf" srcId="{229DAE2C-1824-4B04-B29B-652351839592}" destId="{B84C5B2E-1923-43BC-9561-A96AA5715A0A}" srcOrd="1" destOrd="0" presId="urn:microsoft.com/office/officeart/2005/8/layout/list1"/>
    <dgm:cxn modelId="{FFF0804D-BF76-4BF7-9EEC-E1432D0E5DF8}" type="presParOf" srcId="{C4687291-6B86-44EB-88DC-E28220531A6F}" destId="{63DF0E76-26E4-4631-9C13-D014FF018C60}" srcOrd="1" destOrd="0" presId="urn:microsoft.com/office/officeart/2005/8/layout/list1"/>
    <dgm:cxn modelId="{C2D07405-F1F1-44E6-B8DF-F989B2D159D8}" type="presParOf" srcId="{C4687291-6B86-44EB-88DC-E28220531A6F}" destId="{E7B2288E-57D0-42A3-A1C4-B2D15D950D13}" srcOrd="2" destOrd="0" presId="urn:microsoft.com/office/officeart/2005/8/layout/list1"/>
    <dgm:cxn modelId="{1AE5FB12-123B-48B7-ACF5-16E13096BD02}" type="presParOf" srcId="{C4687291-6B86-44EB-88DC-E28220531A6F}" destId="{7C089775-BCE8-4C08-BA83-57650D70CF63}" srcOrd="3" destOrd="0" presId="urn:microsoft.com/office/officeart/2005/8/layout/list1"/>
    <dgm:cxn modelId="{692CC64C-D038-4AF7-8ECF-84D94068A6E5}" type="presParOf" srcId="{C4687291-6B86-44EB-88DC-E28220531A6F}" destId="{3EE21219-18B2-4DB7-935F-347EB414751B}" srcOrd="4" destOrd="0" presId="urn:microsoft.com/office/officeart/2005/8/layout/list1"/>
    <dgm:cxn modelId="{1A390E85-76D3-47AE-9EB7-E44437377848}" type="presParOf" srcId="{3EE21219-18B2-4DB7-935F-347EB414751B}" destId="{C9683051-53DE-409A-BF3F-D54643AA2CDC}" srcOrd="0" destOrd="0" presId="urn:microsoft.com/office/officeart/2005/8/layout/list1"/>
    <dgm:cxn modelId="{61FA7A44-F0D4-4EF4-B95F-3F99D2912A87}" type="presParOf" srcId="{3EE21219-18B2-4DB7-935F-347EB414751B}" destId="{7D3AC18E-1E43-4BF0-9115-D9C79AA6ECFF}" srcOrd="1" destOrd="0" presId="urn:microsoft.com/office/officeart/2005/8/layout/list1"/>
    <dgm:cxn modelId="{1FBEA9AE-5538-4C81-A95D-14D26CF7EED0}" type="presParOf" srcId="{C4687291-6B86-44EB-88DC-E28220531A6F}" destId="{C2706D04-5AEB-4FBD-BD09-7BA4AAFCDAFB}" srcOrd="5" destOrd="0" presId="urn:microsoft.com/office/officeart/2005/8/layout/list1"/>
    <dgm:cxn modelId="{EC84D186-61D4-4B8A-AC01-4A943D8557A9}" type="presParOf" srcId="{C4687291-6B86-44EB-88DC-E28220531A6F}" destId="{33BB0121-FE7A-40DD-ABDC-AAFDE22BE1DF}" srcOrd="6" destOrd="0" presId="urn:microsoft.com/office/officeart/2005/8/layout/list1"/>
    <dgm:cxn modelId="{3B740202-FB56-4049-9722-9A56CCE93CE9}" type="presParOf" srcId="{C4687291-6B86-44EB-88DC-E28220531A6F}" destId="{A1271872-8213-4E0A-913D-47ED41546A14}" srcOrd="7" destOrd="0" presId="urn:microsoft.com/office/officeart/2005/8/layout/list1"/>
    <dgm:cxn modelId="{1E115646-4254-44F9-891C-23708ABF9719}" type="presParOf" srcId="{C4687291-6B86-44EB-88DC-E28220531A6F}" destId="{73430723-9580-4CB1-9B56-B29B43A64CB0}" srcOrd="8" destOrd="0" presId="urn:microsoft.com/office/officeart/2005/8/layout/list1"/>
    <dgm:cxn modelId="{CB045847-6474-456C-8407-4AADC13D3985}" type="presParOf" srcId="{73430723-9580-4CB1-9B56-B29B43A64CB0}" destId="{B1BC6BF6-CBAD-4C6C-8701-A8FBC7A2D554}" srcOrd="0" destOrd="0" presId="urn:microsoft.com/office/officeart/2005/8/layout/list1"/>
    <dgm:cxn modelId="{AC90CAFB-2E1A-4231-9F5F-1DB08A8946A7}" type="presParOf" srcId="{73430723-9580-4CB1-9B56-B29B43A64CB0}" destId="{6A4D5037-A5D2-4538-A815-B179A76B171D}" srcOrd="1" destOrd="0" presId="urn:microsoft.com/office/officeart/2005/8/layout/list1"/>
    <dgm:cxn modelId="{1C0347F7-4C25-4C82-8579-A143B82DB0A2}" type="presParOf" srcId="{C4687291-6B86-44EB-88DC-E28220531A6F}" destId="{C4CC59D0-548B-4659-8629-0AD2775A8721}" srcOrd="9" destOrd="0" presId="urn:microsoft.com/office/officeart/2005/8/layout/list1"/>
    <dgm:cxn modelId="{4754300E-753D-4C21-9BD2-C3950D39E8A6}" type="presParOf" srcId="{C4687291-6B86-44EB-88DC-E28220531A6F}" destId="{C86B4532-B53F-43DE-9DBF-0E994D027FD9}"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B2288E-57D0-42A3-A1C4-B2D15D950D13}">
      <dsp:nvSpPr>
        <dsp:cNvPr id="0" name=""/>
        <dsp:cNvSpPr/>
      </dsp:nvSpPr>
      <dsp:spPr>
        <a:xfrm>
          <a:off x="0" y="332121"/>
          <a:ext cx="8229600" cy="1258424"/>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354076" rIns="638708" bIns="120904" numCol="1" spcCol="1270" anchor="t" anchorCtr="0">
          <a:noAutofit/>
        </a:bodyPr>
        <a:lstStyle/>
        <a:p>
          <a:pPr marL="171450" lvl="1" indent="-171450" algn="l" defTabSz="755650">
            <a:lnSpc>
              <a:spcPct val="90000"/>
            </a:lnSpc>
            <a:spcBef>
              <a:spcPct val="0"/>
            </a:spcBef>
            <a:spcAft>
              <a:spcPct val="15000"/>
            </a:spcAft>
            <a:buChar char="••"/>
          </a:pPr>
          <a:r>
            <a:rPr kumimoji="1" lang="ja-JP" altLang="en-US" sz="1700" kern="1200" dirty="0" smtClean="0"/>
            <a:t>学生に馴染みがあり、女性限定に対して納得感がある、男女ともに利用している</a:t>
          </a:r>
          <a:endParaRPr kumimoji="1" lang="ja-JP" altLang="en-US" sz="1700" kern="1200" dirty="0"/>
        </a:p>
      </dsp:txBody>
      <dsp:txXfrm>
        <a:off x="0" y="332121"/>
        <a:ext cx="8229600" cy="1258424"/>
      </dsp:txXfrm>
    </dsp:sp>
    <dsp:sp modelId="{B84C5B2E-1923-43BC-9561-A96AA5715A0A}">
      <dsp:nvSpPr>
        <dsp:cNvPr id="0" name=""/>
        <dsp:cNvSpPr/>
      </dsp:nvSpPr>
      <dsp:spPr>
        <a:xfrm>
          <a:off x="411480" y="81201"/>
          <a:ext cx="5760720" cy="5018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755650">
            <a:lnSpc>
              <a:spcPct val="90000"/>
            </a:lnSpc>
            <a:spcBef>
              <a:spcPct val="0"/>
            </a:spcBef>
            <a:spcAft>
              <a:spcPct val="35000"/>
            </a:spcAft>
          </a:pPr>
          <a:r>
            <a:rPr kumimoji="1" lang="ja-JP" altLang="en-US" sz="1700" kern="1200" dirty="0" smtClean="0"/>
            <a:t>スターバックスを選んだ理由</a:t>
          </a:r>
          <a:endParaRPr kumimoji="1" lang="ja-JP" altLang="en-US" sz="1700" kern="1200" dirty="0"/>
        </a:p>
      </dsp:txBody>
      <dsp:txXfrm>
        <a:off x="435978" y="105699"/>
        <a:ext cx="5711724" cy="452844"/>
      </dsp:txXfrm>
    </dsp:sp>
    <dsp:sp modelId="{33BB0121-FE7A-40DD-ABDC-AAFDE22BE1DF}">
      <dsp:nvSpPr>
        <dsp:cNvPr id="0" name=""/>
        <dsp:cNvSpPr/>
      </dsp:nvSpPr>
      <dsp:spPr>
        <a:xfrm>
          <a:off x="0" y="1933266"/>
          <a:ext cx="8229600" cy="131197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354076" rIns="638708" bIns="120904" numCol="1" spcCol="1270" anchor="t" anchorCtr="0">
          <a:noAutofit/>
        </a:bodyPr>
        <a:lstStyle/>
        <a:p>
          <a:pPr marL="171450" lvl="1" indent="-171450" algn="l" defTabSz="755650">
            <a:lnSpc>
              <a:spcPct val="90000"/>
            </a:lnSpc>
            <a:spcBef>
              <a:spcPct val="0"/>
            </a:spcBef>
            <a:spcAft>
              <a:spcPct val="15000"/>
            </a:spcAft>
            <a:buChar char="••"/>
          </a:pPr>
          <a:r>
            <a:rPr kumimoji="1" lang="ja-JP" altLang="en-US" sz="1700" kern="1200" dirty="0" smtClean="0">
              <a:solidFill>
                <a:schemeClr val="tx1"/>
              </a:solidFill>
            </a:rPr>
            <a:t>対象と対象外の割合が、約１：１であるため。</a:t>
          </a:r>
          <a:endParaRPr kumimoji="1" lang="ja-JP" altLang="en-US" sz="1700" kern="1200" dirty="0">
            <a:solidFill>
              <a:schemeClr val="tx1"/>
            </a:solidFill>
          </a:endParaRPr>
        </a:p>
        <a:p>
          <a:pPr marL="171450" lvl="1" indent="-171450" algn="l" defTabSz="755650">
            <a:lnSpc>
              <a:spcPct val="90000"/>
            </a:lnSpc>
            <a:spcBef>
              <a:spcPct val="0"/>
            </a:spcBef>
            <a:spcAft>
              <a:spcPct val="15000"/>
            </a:spcAft>
            <a:buChar char="••"/>
          </a:pPr>
          <a:r>
            <a:rPr kumimoji="1" lang="ja-JP" altLang="en-US" sz="1700" kern="1200" dirty="0" smtClean="0"/>
            <a:t>生まれつきの性質であり、変えられないため。</a:t>
          </a:r>
          <a:endParaRPr kumimoji="1" lang="ja-JP" altLang="en-US" sz="1700" kern="1200" dirty="0"/>
        </a:p>
      </dsp:txBody>
      <dsp:txXfrm>
        <a:off x="0" y="1933266"/>
        <a:ext cx="8229600" cy="1311975"/>
      </dsp:txXfrm>
    </dsp:sp>
    <dsp:sp modelId="{7D3AC18E-1E43-4BF0-9115-D9C79AA6ECFF}">
      <dsp:nvSpPr>
        <dsp:cNvPr id="0" name=""/>
        <dsp:cNvSpPr/>
      </dsp:nvSpPr>
      <dsp:spPr>
        <a:xfrm>
          <a:off x="411480" y="1682346"/>
          <a:ext cx="5760720" cy="5018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755650">
            <a:lnSpc>
              <a:spcPct val="90000"/>
            </a:lnSpc>
            <a:spcBef>
              <a:spcPct val="0"/>
            </a:spcBef>
            <a:spcAft>
              <a:spcPct val="35000"/>
            </a:spcAft>
          </a:pPr>
          <a:r>
            <a:rPr kumimoji="1" lang="ja-JP" altLang="en-US" sz="1700" kern="1200" dirty="0" smtClean="0"/>
            <a:t>限定方法を性別・誕生月に選んだ理由</a:t>
          </a:r>
          <a:endParaRPr kumimoji="1" lang="ja-JP" altLang="en-US" sz="1700" kern="1200" dirty="0"/>
        </a:p>
      </dsp:txBody>
      <dsp:txXfrm>
        <a:off x="435978" y="1706844"/>
        <a:ext cx="5711724" cy="452844"/>
      </dsp:txXfrm>
    </dsp:sp>
    <dsp:sp modelId="{C86B4532-B53F-43DE-9DBF-0E994D027FD9}">
      <dsp:nvSpPr>
        <dsp:cNvPr id="0" name=""/>
        <dsp:cNvSpPr/>
      </dsp:nvSpPr>
      <dsp:spPr>
        <a:xfrm>
          <a:off x="0" y="3587961"/>
          <a:ext cx="8229600" cy="856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354076" rIns="638708" bIns="120904" numCol="1" spcCol="1270" anchor="t" anchorCtr="0">
          <a:noAutofit/>
        </a:bodyPr>
        <a:lstStyle/>
        <a:p>
          <a:pPr marL="171450" lvl="1" indent="-171450" algn="l" defTabSz="755650">
            <a:lnSpc>
              <a:spcPct val="90000"/>
            </a:lnSpc>
            <a:spcBef>
              <a:spcPct val="0"/>
            </a:spcBef>
            <a:spcAft>
              <a:spcPct val="15000"/>
            </a:spcAft>
            <a:buChar char="••"/>
          </a:pPr>
          <a:r>
            <a:rPr kumimoji="1" lang="ja-JP" altLang="en-US" sz="1700" kern="1200" dirty="0" smtClean="0"/>
            <a:t>金銭面で考えれば、対象者への平等な割引であると考えたため。</a:t>
          </a:r>
          <a:endParaRPr kumimoji="1" lang="ja-JP" altLang="en-US" sz="1700" kern="1200" dirty="0"/>
        </a:p>
      </dsp:txBody>
      <dsp:txXfrm>
        <a:off x="0" y="3587961"/>
        <a:ext cx="8229600" cy="856800"/>
      </dsp:txXfrm>
    </dsp:sp>
    <dsp:sp modelId="{6A4D5037-A5D2-4538-A815-B179A76B171D}">
      <dsp:nvSpPr>
        <dsp:cNvPr id="0" name=""/>
        <dsp:cNvSpPr/>
      </dsp:nvSpPr>
      <dsp:spPr>
        <a:xfrm>
          <a:off x="411480" y="3337041"/>
          <a:ext cx="5760720" cy="5018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755650">
            <a:lnSpc>
              <a:spcPct val="90000"/>
            </a:lnSpc>
            <a:spcBef>
              <a:spcPct val="0"/>
            </a:spcBef>
            <a:spcAft>
              <a:spcPct val="35000"/>
            </a:spcAft>
          </a:pPr>
          <a:r>
            <a:rPr lang="ja-JP" altLang="en-US" sz="1700" kern="1200" dirty="0" smtClean="0"/>
            <a:t>１００円引きにした理由</a:t>
          </a:r>
          <a:endParaRPr lang="ja-JP" altLang="en-US" sz="1700" kern="1200" dirty="0"/>
        </a:p>
      </dsp:txBody>
      <dsp:txXfrm>
        <a:off x="435978" y="3361539"/>
        <a:ext cx="5711724" cy="45284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7825" cy="493713"/>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sz="quarter" idx="1"/>
          </p:nvPr>
        </p:nvSpPr>
        <p:spPr>
          <a:xfrm>
            <a:off x="3814763" y="0"/>
            <a:ext cx="2917825" cy="493713"/>
          </a:xfrm>
          <a:prstGeom prst="rect">
            <a:avLst/>
          </a:prstGeom>
        </p:spPr>
        <p:txBody>
          <a:bodyPr vert="horz" lIns="91440" tIns="45720" rIns="91440" bIns="45720" rtlCol="0"/>
          <a:lstStyle>
            <a:lvl1pPr algn="r">
              <a:defRPr sz="1200"/>
            </a:lvl1pPr>
          </a:lstStyle>
          <a:p>
            <a:fld id="{1761C2E6-A70E-4FAF-B17A-CD74F8EF3D03}" type="datetimeFigureOut">
              <a:rPr kumimoji="1" lang="ja-JP" altLang="en-US" smtClean="0"/>
              <a:t>2014/12/18</a:t>
            </a:fld>
            <a:endParaRPr kumimoji="1" lang="ja-JP" altLang="en-US" dirty="0"/>
          </a:p>
        </p:txBody>
      </p:sp>
      <p:sp>
        <p:nvSpPr>
          <p:cNvPr id="4" name="フッター プレースホルダー 3"/>
          <p:cNvSpPr>
            <a:spLocks noGrp="1"/>
          </p:cNvSpPr>
          <p:nvPr>
            <p:ph type="ftr" sz="quarter" idx="2"/>
          </p:nvPr>
        </p:nvSpPr>
        <p:spPr>
          <a:xfrm>
            <a:off x="0" y="9371013"/>
            <a:ext cx="2917825" cy="493712"/>
          </a:xfrm>
          <a:prstGeom prst="rect">
            <a:avLst/>
          </a:prstGeom>
        </p:spPr>
        <p:txBody>
          <a:bodyPr vert="horz" lIns="91440" tIns="45720" rIns="91440" bIns="45720" rtlCol="0" anchor="b"/>
          <a:lstStyle>
            <a:lvl1pPr algn="l">
              <a:defRPr sz="1200"/>
            </a:lvl1pPr>
          </a:lstStyle>
          <a:p>
            <a:endParaRPr kumimoji="1" lang="ja-JP" altLang="en-US" dirty="0"/>
          </a:p>
        </p:txBody>
      </p:sp>
      <p:sp>
        <p:nvSpPr>
          <p:cNvPr id="5" name="スライド番号プレースホルダー 4"/>
          <p:cNvSpPr>
            <a:spLocks noGrp="1"/>
          </p:cNvSpPr>
          <p:nvPr>
            <p:ph type="sldNum" sz="quarter" idx="3"/>
          </p:nvPr>
        </p:nvSpPr>
        <p:spPr>
          <a:xfrm>
            <a:off x="3814763" y="9371013"/>
            <a:ext cx="2917825" cy="493712"/>
          </a:xfrm>
          <a:prstGeom prst="rect">
            <a:avLst/>
          </a:prstGeom>
        </p:spPr>
        <p:txBody>
          <a:bodyPr vert="horz" lIns="91440" tIns="45720" rIns="91440" bIns="45720" rtlCol="0" anchor="b"/>
          <a:lstStyle>
            <a:lvl1pPr algn="r">
              <a:defRPr sz="1200"/>
            </a:lvl1pPr>
          </a:lstStyle>
          <a:p>
            <a:fld id="{4E95F04E-3590-4F11-BBCD-D2F0B0EB22FE}" type="slidenum">
              <a:rPr kumimoji="1" lang="ja-JP" altLang="en-US" smtClean="0"/>
              <a:t>‹#›</a:t>
            </a:fld>
            <a:endParaRPr kumimoji="1" lang="ja-JP" altLang="en-US" dirty="0"/>
          </a:p>
        </p:txBody>
      </p:sp>
    </p:spTree>
    <p:extLst>
      <p:ext uri="{BB962C8B-B14F-4D97-AF65-F5344CB8AC3E}">
        <p14:creationId xmlns:p14="http://schemas.microsoft.com/office/powerpoint/2010/main" val="36137910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143" cy="493316"/>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idx="1"/>
          </p:nvPr>
        </p:nvSpPr>
        <p:spPr>
          <a:xfrm>
            <a:off x="3814474" y="0"/>
            <a:ext cx="2918143" cy="493316"/>
          </a:xfrm>
          <a:prstGeom prst="rect">
            <a:avLst/>
          </a:prstGeom>
        </p:spPr>
        <p:txBody>
          <a:bodyPr vert="horz" lIns="91440" tIns="45720" rIns="91440" bIns="45720" rtlCol="0"/>
          <a:lstStyle>
            <a:lvl1pPr algn="r">
              <a:defRPr sz="1200"/>
            </a:lvl1pPr>
          </a:lstStyle>
          <a:p>
            <a:fld id="{CEEDE5DC-EE24-4D32-9E6C-2276CD634ED1}" type="datetimeFigureOut">
              <a:rPr kumimoji="1" lang="ja-JP" altLang="en-US" smtClean="0"/>
              <a:pPr/>
              <a:t>2014/12/18</a:t>
            </a:fld>
            <a:endParaRPr kumimoji="1" lang="ja-JP" altLang="en-US" dirty="0"/>
          </a:p>
        </p:txBody>
      </p:sp>
      <p:sp>
        <p:nvSpPr>
          <p:cNvPr id="4" name="スライド イメージ プレースホルダー 3"/>
          <p:cNvSpPr>
            <a:spLocks noGrp="1" noRot="1" noChangeAspect="1"/>
          </p:cNvSpPr>
          <p:nvPr>
            <p:ph type="sldImg" idx="2"/>
          </p:nvPr>
        </p:nvSpPr>
        <p:spPr>
          <a:xfrm>
            <a:off x="900113" y="739775"/>
            <a:ext cx="4933950" cy="3700463"/>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ー 4"/>
          <p:cNvSpPr>
            <a:spLocks noGrp="1"/>
          </p:cNvSpPr>
          <p:nvPr>
            <p:ph type="body" sz="quarter" idx="3"/>
          </p:nvPr>
        </p:nvSpPr>
        <p:spPr>
          <a:xfrm>
            <a:off x="673418" y="4686499"/>
            <a:ext cx="5387340" cy="4439841"/>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9371285"/>
            <a:ext cx="2918143" cy="493316"/>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ー 6"/>
          <p:cNvSpPr>
            <a:spLocks noGrp="1"/>
          </p:cNvSpPr>
          <p:nvPr>
            <p:ph type="sldNum" sz="quarter" idx="5"/>
          </p:nvPr>
        </p:nvSpPr>
        <p:spPr>
          <a:xfrm>
            <a:off x="3814474" y="9371285"/>
            <a:ext cx="2918143" cy="493316"/>
          </a:xfrm>
          <a:prstGeom prst="rect">
            <a:avLst/>
          </a:prstGeom>
        </p:spPr>
        <p:txBody>
          <a:bodyPr vert="horz" lIns="91440" tIns="45720" rIns="91440" bIns="45720" rtlCol="0" anchor="b"/>
          <a:lstStyle>
            <a:lvl1pPr algn="r">
              <a:defRPr sz="1200"/>
            </a:lvl1pPr>
          </a:lstStyle>
          <a:p>
            <a:fld id="{B1BBBB60-7C72-4A8F-8231-AE9FB46B67FF}" type="slidenum">
              <a:rPr kumimoji="1" lang="ja-JP" altLang="en-US" smtClean="0"/>
              <a:pPr/>
              <a:t>‹#›</a:t>
            </a:fld>
            <a:endParaRPr kumimoji="1" lang="ja-JP" altLang="en-US" dirty="0"/>
          </a:p>
        </p:txBody>
      </p:sp>
    </p:spTree>
    <p:extLst>
      <p:ext uri="{BB962C8B-B14F-4D97-AF65-F5344CB8AC3E}">
        <p14:creationId xmlns:p14="http://schemas.microsoft.com/office/powerpoint/2010/main" val="269148066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kern="100" dirty="0">
                <a:latin typeface="Century"/>
                <a:ea typeface="ＭＳ 明朝"/>
                <a:cs typeface="Times New Roman"/>
              </a:rPr>
              <a:t>これから</a:t>
            </a:r>
            <a:r>
              <a:rPr lang="en-US" altLang="ja-JP" kern="100" dirty="0">
                <a:latin typeface="Century"/>
                <a:ea typeface="ＭＳ 明朝"/>
                <a:cs typeface="Times New Roman"/>
              </a:rPr>
              <a:t>NRC</a:t>
            </a:r>
            <a:r>
              <a:rPr lang="ja-JP" altLang="ja-JP" kern="100" dirty="0">
                <a:latin typeface="Century"/>
                <a:ea typeface="ＭＳ 明朝"/>
                <a:cs typeface="Times New Roman"/>
              </a:rPr>
              <a:t>・</a:t>
            </a:r>
            <a:r>
              <a:rPr lang="en-US" altLang="ja-JP" kern="100" dirty="0">
                <a:latin typeface="Century"/>
                <a:ea typeface="ＭＳ 明朝"/>
                <a:cs typeface="Times New Roman"/>
              </a:rPr>
              <a:t>B</a:t>
            </a:r>
            <a:r>
              <a:rPr lang="ja-JP" altLang="ja-JP" kern="100" dirty="0">
                <a:latin typeface="Century"/>
                <a:ea typeface="ＭＳ 明朝"/>
                <a:cs typeface="Times New Roman"/>
              </a:rPr>
              <a:t>班の「顧客限定における外部認知が消費者の感じる希少性に与える影響」の発表を始めます。発表者は永澤、茗荷、清水、永山です。</a:t>
            </a:r>
          </a:p>
          <a:p>
            <a:pPr algn="just"/>
            <a:endParaRPr lang="ja-JP" altLang="ja-JP" kern="100" dirty="0">
              <a:latin typeface="Century"/>
              <a:ea typeface="ＭＳ 明朝"/>
              <a:cs typeface="Times New Roman"/>
            </a:endParaRPr>
          </a:p>
          <a:p>
            <a:endParaRPr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1</a:t>
            </a:fld>
            <a:endParaRPr kumimoji="1" lang="ja-JP" altLang="en-US" dirty="0"/>
          </a:p>
        </p:txBody>
      </p:sp>
    </p:spTree>
    <p:extLst>
      <p:ext uri="{BB962C8B-B14F-4D97-AF65-F5344CB8AC3E}">
        <p14:creationId xmlns:p14="http://schemas.microsoft.com/office/powerpoint/2010/main" val="18175775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雪マジ</a:t>
            </a:r>
            <a:r>
              <a:rPr lang="ja-JP" altLang="en-US" dirty="0" smtClean="0"/>
              <a:t>が</a:t>
            </a:r>
            <a:r>
              <a:rPr kumimoji="1" lang="ja-JP" altLang="en-US" dirty="0" smtClean="0"/>
              <a:t>成功</a:t>
            </a:r>
            <a:r>
              <a:rPr kumimoji="1" lang="ja-JP" altLang="en-US" dirty="0"/>
              <a:t>した社会的背景として</a:t>
            </a:r>
            <a:r>
              <a:rPr lang="ja-JP" altLang="en-US" dirty="0"/>
              <a:t>スノーアクティビティ業界にとって最も重要なエントリー層と考えられる</a:t>
            </a:r>
            <a:r>
              <a:rPr lang="en-US" altLang="ja-JP" dirty="0"/>
              <a:t>19</a:t>
            </a:r>
            <a:r>
              <a:rPr lang="ja-JP" altLang="en-US" dirty="0"/>
              <a:t>歳を対象に、リフト券代を無料にし、一度スノーエリアへ足を運んでもらい、体験してもらうことで再活性化することを目指しました。</a:t>
            </a:r>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10</a:t>
            </a:fld>
            <a:endParaRPr kumimoji="1" lang="ja-JP" altLang="en-US" dirty="0"/>
          </a:p>
        </p:txBody>
      </p:sp>
    </p:spTree>
    <p:extLst>
      <p:ext uri="{BB962C8B-B14F-4D97-AF65-F5344CB8AC3E}">
        <p14:creationId xmlns:p14="http://schemas.microsoft.com/office/powerpoint/2010/main" val="38353535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実績としては、雪マジを始めた２０１１年度</a:t>
            </a:r>
            <a:r>
              <a:rPr lang="ja-JP" altLang="en-US" dirty="0"/>
              <a:t>の動員人数の１２．８万人から２年間で２０１３年度には５２．８万人の約５倍</a:t>
            </a:r>
            <a:r>
              <a:rPr lang="ja-JP" altLang="en-US" dirty="0" smtClean="0"/>
              <a:t>に増えました！</a:t>
            </a:r>
            <a:endParaRPr lang="en-US" altLang="ja-JP" dirty="0" smtClean="0"/>
          </a:p>
          <a:p>
            <a:r>
              <a:rPr kumimoji="1" lang="ja-JP" altLang="en-US" dirty="0" smtClean="0"/>
              <a:t>年々増加する雪マジには限定方法にも成功の要因が隠されているのではと考えました！</a:t>
            </a:r>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11</a:t>
            </a:fld>
            <a:endParaRPr kumimoji="1" lang="ja-JP" altLang="en-US" dirty="0"/>
          </a:p>
        </p:txBody>
      </p:sp>
    </p:spTree>
    <p:extLst>
      <p:ext uri="{BB962C8B-B14F-4D97-AF65-F5344CB8AC3E}">
        <p14:creationId xmlns:p14="http://schemas.microsoft.com/office/powerpoint/2010/main" val="34895493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defRPr/>
            </a:pPr>
            <a:r>
              <a:rPr lang="ja-JP" altLang="en-US" dirty="0"/>
              <a:t>そ</a:t>
            </a:r>
            <a:r>
              <a:rPr lang="ja-JP" altLang="en-US"/>
              <a:t>こで私たちは雪マジの対象が、もともと世の中に存在する学生限定と、雪マジ</a:t>
            </a:r>
            <a:r>
              <a:rPr lang="ja-JP" altLang="en-US" smtClean="0"/>
              <a:t>本来</a:t>
            </a:r>
            <a:r>
              <a:rPr kumimoji="1" lang="ja-JP" altLang="en-US" smtClean="0"/>
              <a:t>の</a:t>
            </a:r>
            <a:r>
              <a:rPr lang="en-US" altLang="ja-JP" dirty="0"/>
              <a:t>19</a:t>
            </a:r>
            <a:r>
              <a:rPr lang="ja-JP" altLang="en-US"/>
              <a:t>歳限定で消費者心理を比較してみました。</a:t>
            </a:r>
            <a:endParaRPr lang="en-US" altLang="ja-JP" dirty="0"/>
          </a:p>
          <a:p>
            <a:pPr>
              <a:defRPr/>
            </a:pPr>
            <a:r>
              <a:rPr lang="ja-JP" altLang="en-US"/>
              <a:t>もしも雪マジが学生限定と仮定したら、</a:t>
            </a:r>
            <a:r>
              <a:rPr lang="ja-JP" altLang="en-US" smtClean="0"/>
              <a:t>対象外</a:t>
            </a:r>
            <a:r>
              <a:rPr kumimoji="1" lang="ja-JP" altLang="en-US" smtClean="0"/>
              <a:t>と</a:t>
            </a:r>
            <a:r>
              <a:rPr lang="ja-JP" altLang="en-US" dirty="0"/>
              <a:t>な</a:t>
            </a:r>
            <a:r>
              <a:rPr lang="ja-JP" altLang="en-US"/>
              <a:t>る大人は「学生はお金がない</a:t>
            </a:r>
            <a:r>
              <a:rPr kumimoji="1" lang="ja-JP" altLang="en-US"/>
              <a:t>から、</a:t>
            </a:r>
            <a:r>
              <a:rPr lang="ja-JP" altLang="en-US" dirty="0"/>
              <a:t>優</a:t>
            </a:r>
            <a:r>
              <a:rPr lang="ja-JP" altLang="en-US"/>
              <a:t>遇されて当たり前！」と思う人が多く、対象から除外された人も限定内容に納得できます。</a:t>
            </a:r>
            <a:endParaRPr lang="ja-JP" altLang="en-US" dirty="0"/>
          </a:p>
          <a:p>
            <a:r>
              <a:rPr lang="ja-JP" altLang="en-US"/>
              <a:t>しかし、</a:t>
            </a:r>
            <a:r>
              <a:rPr lang="en-US" altLang="ja-JP"/>
              <a:t>19</a:t>
            </a:r>
            <a:r>
              <a:rPr lang="ja-JP" altLang="en-US"/>
              <a:t>歳を限定対象にしている雪マジを見てみると、</a:t>
            </a:r>
            <a:r>
              <a:rPr lang="en-US" altLang="ja-JP"/>
              <a:t>19</a:t>
            </a:r>
            <a:r>
              <a:rPr lang="ja-JP" altLang="en-US"/>
              <a:t>歳を取り巻く周囲には学生という環境が存在します。この場合、対象外になってしまった２０歳の人は「僕たちもお金がないのになぜ１９歳だけが優遇されるの？」と思い、対象から除外された人は限定内容に納得できない。</a:t>
            </a:r>
            <a:endParaRPr lang="en-US" altLang="ja-JP" dirty="0"/>
          </a:p>
          <a:p>
            <a:r>
              <a:rPr lang="ja-JP" altLang="en-US"/>
              <a:t>以</a:t>
            </a:r>
            <a:r>
              <a:rPr kumimoji="1" lang="ja-JP" altLang="en-US"/>
              <a:t>学生</a:t>
            </a:r>
            <a:r>
              <a:rPr kumimoji="1" lang="ja-JP" altLang="en-US" dirty="0"/>
              <a:t>限定で除外された人の心理では学生の経済面を考えて、当然だ！と思い、合理性を感じる限定と、一方で、１９歳限定で除外された人の心理では、除外された人たちは学生たちも含まれるので、自分もお金がないのに何故？と思い、悔しがることから、合理性を感じない限定としました。</a:t>
            </a:r>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15</a:t>
            </a:fld>
            <a:endParaRPr kumimoji="1" lang="ja-JP" altLang="en-US"/>
          </a:p>
        </p:txBody>
      </p:sp>
    </p:spTree>
    <p:extLst>
      <p:ext uri="{BB962C8B-B14F-4D97-AF65-F5344CB8AC3E}">
        <p14:creationId xmlns:p14="http://schemas.microsoft.com/office/powerpoint/2010/main" val="617008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このように顧客限定には限定の条件に合理性の感じやすさがあり、それらは消費者の心理に影響するのではないか？と私たちは考えました。</a:t>
            </a:r>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16</a:t>
            </a:fld>
            <a:endParaRPr kumimoji="1" lang="ja-JP" altLang="en-US" dirty="0"/>
          </a:p>
        </p:txBody>
      </p:sp>
    </p:spTree>
    <p:extLst>
      <p:ext uri="{BB962C8B-B14F-4D97-AF65-F5344CB8AC3E}">
        <p14:creationId xmlns:p14="http://schemas.microsoft.com/office/powerpoint/2010/main" val="11272335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私たちの研究目的は</a:t>
            </a:r>
            <a:r>
              <a:rPr lang="ja-JP" altLang="en-US" dirty="0"/>
              <a:t>、</a:t>
            </a:r>
            <a:r>
              <a:rPr lang="ja-JP" altLang="en-US" dirty="0" smtClean="0"/>
              <a:t>合理性</a:t>
            </a:r>
            <a:r>
              <a:rPr kumimoji="1" lang="ja-JP" altLang="en-US" dirty="0" smtClean="0"/>
              <a:t>の感じにくい限定</a:t>
            </a:r>
            <a:r>
              <a:rPr kumimoji="1" lang="ja-JP" altLang="en-US" dirty="0"/>
              <a:t>方法</a:t>
            </a:r>
            <a:r>
              <a:rPr lang="ja-JP" altLang="en-US" dirty="0"/>
              <a:t>で試用意向が</a:t>
            </a:r>
            <a:r>
              <a:rPr lang="ja-JP" altLang="en-US" dirty="0" smtClean="0"/>
              <a:t>高まる</a:t>
            </a:r>
            <a:r>
              <a:rPr kumimoji="1" lang="ja-JP" altLang="en-US" dirty="0" smtClean="0"/>
              <a:t>のか</a:t>
            </a:r>
            <a:r>
              <a:rPr lang="ja-JP" altLang="en-US" dirty="0" smtClean="0"/>
              <a:t>を探</a:t>
            </a:r>
            <a:r>
              <a:rPr kumimoji="1" lang="ja-JP" altLang="en-US" dirty="0" smtClean="0"/>
              <a:t>る</a:t>
            </a:r>
            <a:r>
              <a:rPr kumimoji="1" lang="ja-JP" altLang="en-US" dirty="0"/>
              <a:t>。</a:t>
            </a:r>
            <a:r>
              <a:rPr lang="ja-JP" altLang="en-US" dirty="0"/>
              <a:t>としました。</a:t>
            </a:r>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17</a:t>
            </a:fld>
            <a:endParaRPr kumimoji="1" lang="ja-JP" altLang="en-US" dirty="0"/>
          </a:p>
        </p:txBody>
      </p:sp>
    </p:spTree>
    <p:extLst>
      <p:ext uri="{BB962C8B-B14F-4D97-AF65-F5344CB8AC3E}">
        <p14:creationId xmlns:p14="http://schemas.microsoft.com/office/powerpoint/2010/main" val="42497764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defRPr/>
            </a:pPr>
            <a:r>
              <a:rPr lang="ja-JP" altLang="en-US" dirty="0"/>
              <a:t>そこで私たちは雪マジの対象が、もともと世の中に存在する学生限定と、雪マジ</a:t>
            </a:r>
            <a:r>
              <a:rPr lang="ja-JP" altLang="en-US" dirty="0" smtClean="0"/>
              <a:t>本来</a:t>
            </a:r>
            <a:r>
              <a:rPr kumimoji="1" lang="ja-JP" altLang="en-US" dirty="0" smtClean="0"/>
              <a:t>の</a:t>
            </a:r>
            <a:r>
              <a:rPr lang="en-US" altLang="ja-JP" dirty="0"/>
              <a:t>19</a:t>
            </a:r>
            <a:r>
              <a:rPr lang="ja-JP" altLang="en-US" dirty="0"/>
              <a:t>歳限定で消費者心理を比較してみました。</a:t>
            </a:r>
            <a:endParaRPr lang="en-US" altLang="ja-JP" dirty="0"/>
          </a:p>
          <a:p>
            <a:pPr>
              <a:defRPr/>
            </a:pPr>
            <a:r>
              <a:rPr lang="ja-JP" altLang="en-US" dirty="0"/>
              <a:t>もしも雪マジが学生限定と仮定したら、</a:t>
            </a:r>
            <a:r>
              <a:rPr lang="ja-JP" altLang="en-US" dirty="0" smtClean="0"/>
              <a:t>対象外</a:t>
            </a:r>
            <a:r>
              <a:rPr kumimoji="1" lang="ja-JP" altLang="en-US" dirty="0" smtClean="0"/>
              <a:t>と</a:t>
            </a:r>
            <a:r>
              <a:rPr lang="ja-JP" altLang="en-US" dirty="0"/>
              <a:t>なる大人は「学生はお金がない</a:t>
            </a:r>
            <a:r>
              <a:rPr kumimoji="1" lang="ja-JP" altLang="en-US" dirty="0"/>
              <a:t>から、</a:t>
            </a:r>
            <a:r>
              <a:rPr lang="ja-JP" altLang="en-US" dirty="0"/>
              <a:t>優遇されて当たり前！」と思う人が多く、対象から除外された人も限定内容に納得できます。</a:t>
            </a:r>
          </a:p>
          <a:p>
            <a:r>
              <a:rPr lang="ja-JP" altLang="en-US" dirty="0"/>
              <a:t>しかし、</a:t>
            </a:r>
            <a:r>
              <a:rPr lang="en-US" altLang="ja-JP" dirty="0"/>
              <a:t>19</a:t>
            </a:r>
            <a:r>
              <a:rPr lang="ja-JP" altLang="en-US" dirty="0"/>
              <a:t>歳を限定対象にしている雪マジを見てみると、</a:t>
            </a:r>
            <a:r>
              <a:rPr lang="en-US" altLang="ja-JP" dirty="0"/>
              <a:t>19</a:t>
            </a:r>
            <a:r>
              <a:rPr lang="ja-JP" altLang="en-US" dirty="0"/>
              <a:t>歳を取り巻く周囲には学生という環境が存在します。この場合、対象外になってしまった２０歳の人は「僕たちもお金がないのになぜ１９歳だけが優遇されるの？」と思い、対象から除外された人は限定内容に納得できない。</a:t>
            </a:r>
            <a:endParaRPr lang="en-US" altLang="ja-JP" dirty="0"/>
          </a:p>
          <a:p>
            <a:r>
              <a:rPr lang="ja-JP" altLang="en-US" dirty="0"/>
              <a:t>以</a:t>
            </a:r>
            <a:r>
              <a:rPr kumimoji="1" lang="ja-JP" altLang="en-US" dirty="0"/>
              <a:t>学生限定で除外された人の心理では学生の経済面を考えて、当然だ！と思い、合理性を感じる限定と、一方で、１９歳限定で除外された人の心理では、除外された人たちは学生たちも含まれるので、自分もお金がないのに何故？と思い、悔しがることから、合理性を感じない限定としました。</a:t>
            </a:r>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18</a:t>
            </a:fld>
            <a:endParaRPr kumimoji="1" lang="ja-JP" altLang="en-US" dirty="0"/>
          </a:p>
        </p:txBody>
      </p:sp>
    </p:spTree>
    <p:extLst>
      <p:ext uri="{BB962C8B-B14F-4D97-AF65-F5344CB8AC3E}">
        <p14:creationId xmlns:p14="http://schemas.microsoft.com/office/powerpoint/2010/main" val="6170089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合理性の話をもとに限定の合理性による消費者意識の違いを説明していくと</a:t>
            </a:r>
            <a:r>
              <a:rPr lang="ja-JP" altLang="en-US" dirty="0" smtClean="0"/>
              <a:t>、</a:t>
            </a:r>
            <a:endParaRPr lang="en-US" altLang="ja-JP" dirty="0"/>
          </a:p>
          <a:p>
            <a:r>
              <a:rPr lang="ja-JP" altLang="en-US" dirty="0"/>
              <a:t>合理性が低い限定の場合、除外された人が限定対象に対して納得していると、限定の対象になりたいという気持ちを諦めて</a:t>
            </a:r>
            <a:r>
              <a:rPr lang="ja-JP" altLang="en-US" dirty="0" smtClean="0"/>
              <a:t>しまいます。</a:t>
            </a:r>
            <a:endParaRPr lang="en-US" altLang="ja-JP" dirty="0"/>
          </a:p>
          <a:p>
            <a:r>
              <a:rPr lang="ja-JP" altLang="en-US" dirty="0"/>
              <a:t>一方、合理性の高い限定の場合、除外された人が限定対象に対して悔しがり、限定の対象になりたいと思う人が増加しているように</a:t>
            </a:r>
            <a:r>
              <a:rPr lang="ja-JP" altLang="en-US" dirty="0" smtClean="0"/>
              <a:t>感じます。</a:t>
            </a:r>
            <a:r>
              <a:rPr lang="ja-JP" altLang="en-US" dirty="0"/>
              <a:t>これを外部認知と名付けます！</a:t>
            </a:r>
            <a:endParaRPr kumimoji="1" lang="ja-JP" altLang="en-US" dirty="0"/>
          </a:p>
          <a:p>
            <a:endParaRPr lang="en-US" altLang="ja-JP"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19</a:t>
            </a:fld>
            <a:endParaRPr kumimoji="1" lang="ja-JP" altLang="en-US" dirty="0"/>
          </a:p>
        </p:txBody>
      </p:sp>
    </p:spTree>
    <p:extLst>
      <p:ext uri="{BB962C8B-B14F-4D97-AF65-F5344CB8AC3E}">
        <p14:creationId xmlns:p14="http://schemas.microsoft.com/office/powerpoint/2010/main" val="731069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外部認知の定義です。</a:t>
            </a:r>
            <a:endParaRPr lang="en-US" altLang="ja-JP" dirty="0"/>
          </a:p>
          <a:p>
            <a:r>
              <a:rPr lang="ja-JP" altLang="en-US" dirty="0"/>
              <a:t>まずは左側の合理性のある場合、クッキーの数が５つに対し５人いるので、５人中５人がクッキーを食べられることになります。この場合対象となっている５人は対象外の顧客は気にしていません。</a:t>
            </a:r>
            <a:endParaRPr lang="en-US" altLang="ja-JP" dirty="0"/>
          </a:p>
          <a:p>
            <a:endParaRPr lang="en-US" altLang="ja-JP" dirty="0"/>
          </a:p>
          <a:p>
            <a:r>
              <a:rPr lang="ja-JP" altLang="en-US" dirty="0"/>
              <a:t>次に右側の合理性のない限定をする場合、クッキーは５つに対し５人います。</a:t>
            </a:r>
            <a:r>
              <a:rPr lang="ja-JP" altLang="en-US" dirty="0" smtClean="0"/>
              <a:t>ただし</a:t>
            </a:r>
            <a:r>
              <a:rPr kumimoji="1" lang="ja-JP" altLang="en-US" dirty="0"/>
              <a:t>その</a:t>
            </a:r>
            <a:r>
              <a:rPr kumimoji="1" lang="ja-JP" altLang="en-US" dirty="0" smtClean="0"/>
              <a:t>周りに限定条件に納得のいかず「ずるい！」と思っている対象外者が５人いる場合重要が５人から１０人に増えたように感じます。</a:t>
            </a:r>
            <a:endParaRPr kumimoji="1" lang="en-US" altLang="ja-JP" dirty="0" smtClean="0"/>
          </a:p>
          <a:p>
            <a:endParaRPr kumimoji="1" lang="en-US" altLang="ja-JP" dirty="0" smtClean="0"/>
          </a:p>
          <a:p>
            <a:r>
              <a:rPr kumimoji="1" lang="ja-JP" altLang="en-US" dirty="0" smtClean="0"/>
              <a:t>このことから限定の内容に合理性を感じない場合に対象者がマーケティングに対する反応が同じなのに除外された人を意識することで需要が増えているように感じること。としました。</a:t>
            </a:r>
            <a:endParaRPr lang="en-US" altLang="ja-JP"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20</a:t>
            </a:fld>
            <a:endParaRPr kumimoji="1" lang="ja-JP" altLang="en-US" dirty="0"/>
          </a:p>
        </p:txBody>
      </p:sp>
    </p:spTree>
    <p:extLst>
      <p:ext uri="{BB962C8B-B14F-4D97-AF65-F5344CB8AC3E}">
        <p14:creationId xmlns:p14="http://schemas.microsoft.com/office/powerpoint/2010/main" val="28524774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仮説</a:t>
            </a:r>
            <a:r>
              <a:rPr lang="en-US" altLang="ja-JP" dirty="0"/>
              <a:t>2</a:t>
            </a:r>
            <a:r>
              <a:rPr lang="ja-JP" altLang="en-US" dirty="0"/>
              <a:t>では仮説では、外部認知が希少性の新要因として考え、私たちが生み出した外部認知という新たな要因から希少性を感じ、</a:t>
            </a:r>
            <a:endParaRPr lang="en-US" altLang="ja-JP" dirty="0"/>
          </a:p>
          <a:p>
            <a:r>
              <a:rPr lang="ja-JP" altLang="en-US" dirty="0"/>
              <a:t>試用意向や限定対象に対する魅力が高まることを検証します。そして、合理性のない限定を行った際の顧客の心理から希少性の新たな要因を探り、</a:t>
            </a:r>
            <a:endParaRPr lang="en-US" altLang="ja-JP" dirty="0"/>
          </a:p>
          <a:p>
            <a:r>
              <a:rPr lang="ja-JP" altLang="en-US" dirty="0"/>
              <a:t>試用意向の高まりを実証します。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21</a:t>
            </a:fld>
            <a:endParaRPr kumimoji="1" lang="ja-JP" altLang="en-US" dirty="0"/>
          </a:p>
        </p:txBody>
      </p:sp>
    </p:spTree>
    <p:extLst>
      <p:ext uri="{BB962C8B-B14F-4D97-AF65-F5344CB8AC3E}">
        <p14:creationId xmlns:p14="http://schemas.microsoft.com/office/powerpoint/2010/main" val="2467623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これらにより、仮説１は</a:t>
            </a:r>
            <a:endParaRPr lang="en-US" altLang="ja-JP" dirty="0"/>
          </a:p>
          <a:p>
            <a:r>
              <a:rPr lang="ja-JP" altLang="en-US" dirty="0" smtClean="0"/>
              <a:t>合理性の低い限定をしたとき対象外者は外部認知を起こしやすいとしました。</a:t>
            </a:r>
            <a:endParaRPr lang="en-US" altLang="ja-JP"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22</a:t>
            </a:fld>
            <a:endParaRPr kumimoji="1" lang="ja-JP" altLang="en-US" dirty="0"/>
          </a:p>
        </p:txBody>
      </p:sp>
    </p:spTree>
    <p:extLst>
      <p:ext uri="{BB962C8B-B14F-4D97-AF65-F5344CB8AC3E}">
        <p14:creationId xmlns:p14="http://schemas.microsoft.com/office/powerpoint/2010/main" val="78147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2</a:t>
            </a:fld>
            <a:endParaRPr kumimoji="1" lang="ja-JP" altLang="en-US" dirty="0"/>
          </a:p>
        </p:txBody>
      </p:sp>
    </p:spTree>
    <p:extLst>
      <p:ext uri="{BB962C8B-B14F-4D97-AF65-F5344CB8AC3E}">
        <p14:creationId xmlns:p14="http://schemas.microsoft.com/office/powerpoint/2010/main" val="93444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23</a:t>
            </a:fld>
            <a:endParaRPr kumimoji="1" lang="ja-JP" altLang="en-US" dirty="0"/>
          </a:p>
        </p:txBody>
      </p:sp>
    </p:spTree>
    <p:extLst>
      <p:ext uri="{BB962C8B-B14F-4D97-AF65-F5344CB8AC3E}">
        <p14:creationId xmlns:p14="http://schemas.microsoft.com/office/powerpoint/2010/main" val="712589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顧客限定は限定のマーケティング手法としてリアクタンス理論やコモディティ理論を用いた希少性により語られて</a:t>
            </a:r>
            <a:r>
              <a:rPr kumimoji="1" lang="ja-JP" altLang="en-US" dirty="0" smtClean="0"/>
              <a:t>い</a:t>
            </a:r>
            <a:r>
              <a:rPr lang="ja-JP" altLang="en-US" dirty="0" smtClean="0"/>
              <a:t>ます</a:t>
            </a:r>
            <a:r>
              <a:rPr kumimoji="1" lang="ja-JP" altLang="en-US" dirty="0" smtClean="0"/>
              <a:t>。</a:t>
            </a:r>
            <a:endParaRPr kumimoji="1" lang="en-US" altLang="ja-JP" dirty="0"/>
          </a:p>
          <a:p>
            <a:endParaRPr kumimoji="1" lang="en-US" altLang="ja-JP" dirty="0"/>
          </a:p>
          <a:p>
            <a:r>
              <a:rPr kumimoji="1" lang="ja-JP" altLang="en-US" dirty="0"/>
              <a:t>「希少性」とは、ウォーチェルによると、対象の入手が困難であるために、その対象の魅力や価値が高まることは希少性、と呼ばれると言われています。</a:t>
            </a:r>
            <a:endParaRPr kumimoji="1" lang="en-US" altLang="ja-JP" dirty="0"/>
          </a:p>
          <a:p>
            <a:r>
              <a:rPr kumimoji="1" lang="ja-JP" altLang="en-US" dirty="0"/>
              <a:t>またブロックによると、希少性の認知は対象の入手に何らかの制約がある場合に生じる、と言われています</a:t>
            </a:r>
            <a:r>
              <a:rPr kumimoji="1" lang="ja-JP" altLang="en-US" dirty="0" smtClean="0"/>
              <a:t>。</a:t>
            </a:r>
            <a:endParaRPr kumimoji="1" lang="en-US" altLang="ja-JP" dirty="0" smtClean="0"/>
          </a:p>
          <a:p>
            <a:endParaRPr kumimoji="1" lang="en-US" altLang="ja-JP" dirty="0" smtClean="0"/>
          </a:p>
          <a:p>
            <a:r>
              <a:rPr kumimoji="1" lang="ja-JP" altLang="en-US" dirty="0" smtClean="0"/>
              <a:t>限定商品については希少性によって対象の魅力や価値が高まるとされている。</a:t>
            </a:r>
            <a:endParaRPr kumimoji="1" lang="en-US" altLang="ja-JP"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24</a:t>
            </a:fld>
            <a:endParaRPr kumimoji="1" lang="ja-JP" altLang="en-US" dirty="0"/>
          </a:p>
        </p:txBody>
      </p:sp>
    </p:spTree>
    <p:extLst>
      <p:ext uri="{BB962C8B-B14F-4D97-AF65-F5344CB8AC3E}">
        <p14:creationId xmlns:p14="http://schemas.microsoft.com/office/powerpoint/2010/main" val="159585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また、ステファンウォーチェルは１９７５年に希少性の効果の実証実験を行いました。</a:t>
            </a:r>
            <a:endParaRPr kumimoji="1" lang="en-US" altLang="ja-JP" dirty="0" smtClean="0"/>
          </a:p>
          <a:p>
            <a:r>
              <a:rPr kumimoji="1" lang="ja-JP" altLang="en-US" dirty="0" smtClean="0"/>
              <a:t>その実験内容は参加者に瓶の中に入っているクッキーを一枚食べてもらいそのクッキーに対する好ましさを評定してもらうものです。</a:t>
            </a:r>
            <a:endParaRPr kumimoji="1" lang="en-US" altLang="ja-JP" dirty="0" smtClean="0"/>
          </a:p>
          <a:p>
            <a:r>
              <a:rPr kumimoji="1" lang="ja-JP" altLang="en-US" dirty="0" smtClean="0"/>
              <a:t>一つ目は１０枚入りの瓶から一枚食べてもらいます。二つ目は２枚入りの瓶から１枚食べてもらいます。三つ目は最初１０枚入りの瓶を提示し試食直前に２枚入りの瓶に交換したものから１枚食べてもらいます。実験結果は、①に比べると②が②に比べると③のほうがクッキーを食べたことへの満足度が高いことがわかりました。</a:t>
            </a:r>
            <a:endParaRPr kumimoji="1" lang="en-US" altLang="ja-JP" dirty="0" smtClean="0"/>
          </a:p>
          <a:p>
            <a:r>
              <a:rPr kumimoji="1" lang="ja-JP" altLang="en-US" dirty="0" smtClean="0"/>
              <a:t>以上のことから、対象の供給が少ない少数状態または、供給数がすくなくなったという時間的変化が起こると希少性は強く感じることが実証されました。</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25</a:t>
            </a:fld>
            <a:endParaRPr kumimoji="1" lang="ja-JP" altLang="en-US" dirty="0"/>
          </a:p>
        </p:txBody>
      </p:sp>
    </p:spTree>
    <p:extLst>
      <p:ext uri="{BB962C8B-B14F-4D97-AF65-F5344CB8AC3E}">
        <p14:creationId xmlns:p14="http://schemas.microsoft.com/office/powerpoint/2010/main" val="14100554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二つ目は対象が減少することにより感じる「減少的変化」が挙げられます！</a:t>
            </a:r>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26</a:t>
            </a:fld>
            <a:endParaRPr kumimoji="1" lang="ja-JP" altLang="en-US" dirty="0"/>
          </a:p>
        </p:txBody>
      </p:sp>
    </p:spTree>
    <p:extLst>
      <p:ext uri="{BB962C8B-B14F-4D97-AF65-F5344CB8AC3E}">
        <p14:creationId xmlns:p14="http://schemas.microsoft.com/office/powerpoint/2010/main" val="10973123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先行研究から希少性の要因が二つあげられましたがこれらはクッキーの枚数の操作、つまり供給数の操作によって生じるものです。</a:t>
            </a:r>
            <a:endParaRPr kumimoji="1" lang="en-US" altLang="ja-JP" dirty="0" smtClean="0"/>
          </a:p>
          <a:p>
            <a:r>
              <a:rPr kumimoji="1" lang="ja-JP" altLang="en-US" dirty="0" smtClean="0"/>
              <a:t>しかし顧客限定は供給の数は操作できない。そのことから合理性の感じにくい顧客限定の効果は従来の希少性効果では解説しきれない。といえます。</a:t>
            </a:r>
            <a:endParaRPr kumimoji="1" lang="en-US" altLang="ja-JP" dirty="0" smtClean="0"/>
          </a:p>
          <a:p>
            <a:endParaRPr kumimoji="1"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27</a:t>
            </a:fld>
            <a:endParaRPr kumimoji="1" lang="ja-JP" altLang="en-US" dirty="0"/>
          </a:p>
        </p:txBody>
      </p:sp>
    </p:spTree>
    <p:extLst>
      <p:ext uri="{BB962C8B-B14F-4D97-AF65-F5344CB8AC3E}">
        <p14:creationId xmlns:p14="http://schemas.microsoft.com/office/powerpoint/2010/main" val="25793280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入手困難性の変化</a:t>
            </a:r>
            <a:endParaRPr lang="en-US" altLang="ja-JP" dirty="0"/>
          </a:p>
          <a:p>
            <a:r>
              <a:rPr lang="ja-JP" altLang="en-US" dirty="0"/>
              <a:t>私たちは入手困難性の変化は需要と供給の関係で</a:t>
            </a:r>
            <a:r>
              <a:rPr lang="ja-JP" altLang="en-US" dirty="0" smtClean="0"/>
              <a:t>決まります。</a:t>
            </a:r>
            <a:endParaRPr lang="en-US" altLang="ja-JP" dirty="0"/>
          </a:p>
          <a:p>
            <a:r>
              <a:rPr lang="ja-JP" altLang="en-US" dirty="0"/>
              <a:t>例えば、仮に</a:t>
            </a:r>
            <a:r>
              <a:rPr lang="en-US" altLang="ja-JP" dirty="0"/>
              <a:t>iPhone7</a:t>
            </a:r>
            <a:r>
              <a:rPr lang="ja-JP" altLang="en-US" dirty="0"/>
              <a:t>が発売されると仮定</a:t>
            </a:r>
            <a:r>
              <a:rPr lang="ja-JP" altLang="en-US" dirty="0" smtClean="0"/>
              <a:t>します、</a:t>
            </a:r>
            <a:r>
              <a:rPr lang="ja-JP" altLang="en-US" dirty="0"/>
              <a:t>その生産台数は</a:t>
            </a:r>
            <a:r>
              <a:rPr lang="en-US" altLang="ja-JP" dirty="0"/>
              <a:t>10</a:t>
            </a:r>
            <a:r>
              <a:rPr lang="ja-JP" altLang="en-US" dirty="0"/>
              <a:t>万台です。</a:t>
            </a:r>
            <a:endParaRPr lang="en-US" altLang="ja-JP" dirty="0"/>
          </a:p>
          <a:p>
            <a:r>
              <a:rPr lang="ja-JP" altLang="en-US" dirty="0">
                <a:solidFill>
                  <a:srgbClr val="FF0000"/>
                </a:solidFill>
              </a:rPr>
              <a:t>従来</a:t>
            </a:r>
            <a:r>
              <a:rPr lang="ja-JP" altLang="en-US" dirty="0" smtClean="0">
                <a:solidFill>
                  <a:srgbClr val="FF0000"/>
                </a:solidFill>
              </a:rPr>
              <a:t>の限定</a:t>
            </a:r>
            <a:r>
              <a:rPr lang="ja-JP" altLang="en-US" dirty="0">
                <a:solidFill>
                  <a:srgbClr val="FF0000"/>
                </a:solidFill>
              </a:rPr>
              <a:t>の多くは、供給量の変化を重視していて、生産台数が</a:t>
            </a:r>
            <a:r>
              <a:rPr lang="en-US" altLang="ja-JP" dirty="0">
                <a:solidFill>
                  <a:srgbClr val="FF0000"/>
                </a:solidFill>
              </a:rPr>
              <a:t>10</a:t>
            </a:r>
            <a:r>
              <a:rPr lang="ja-JP" altLang="en-US" dirty="0">
                <a:solidFill>
                  <a:srgbClr val="FF0000"/>
                </a:solidFill>
              </a:rPr>
              <a:t>万台から５万台になり、数が少なくなったことによって入手困難を感じ</a:t>
            </a:r>
            <a:r>
              <a:rPr lang="ja-JP" altLang="en-US" dirty="0"/>
              <a:t>ますが、</a:t>
            </a:r>
            <a:endParaRPr lang="en-US" altLang="ja-JP" dirty="0"/>
          </a:p>
          <a:p>
            <a:r>
              <a:rPr lang="ja-JP" altLang="en-US" dirty="0"/>
              <a:t>入手困難性は必ずしもそのような考えだけではなく、需要も重視すると、</a:t>
            </a:r>
            <a:r>
              <a:rPr lang="en-US" altLang="ja-JP" dirty="0"/>
              <a:t>10</a:t>
            </a:r>
            <a:r>
              <a:rPr lang="ja-JP" altLang="en-US" dirty="0"/>
              <a:t>万台の生産台数は変わりませんが、欲しい！と思っている顧客が</a:t>
            </a:r>
            <a:r>
              <a:rPr lang="en-US" altLang="ja-JP" dirty="0"/>
              <a:t>100</a:t>
            </a:r>
            <a:r>
              <a:rPr lang="ja-JP" altLang="en-US" dirty="0"/>
              <a:t>万人から</a:t>
            </a:r>
            <a:r>
              <a:rPr lang="en-US" altLang="ja-JP" dirty="0"/>
              <a:t>200</a:t>
            </a:r>
            <a:r>
              <a:rPr lang="ja-JP" altLang="en-US" dirty="0"/>
              <a:t>万人に変化したら、欲しい人が増えたことによって入手困難であることに気づきます</a:t>
            </a:r>
            <a:r>
              <a:rPr lang="ja-JP" altLang="en-US" dirty="0" smtClean="0"/>
              <a:t>。</a:t>
            </a:r>
            <a:endParaRPr kumimoji="1" lang="en-US" altLang="ja-JP" dirty="0"/>
          </a:p>
          <a:p>
            <a:endParaRPr kumimoji="1" lang="en-US" altLang="ja-JP" dirty="0"/>
          </a:p>
          <a:p>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28</a:t>
            </a:fld>
            <a:endParaRPr kumimoji="1" lang="ja-JP" altLang="en-US" dirty="0"/>
          </a:p>
        </p:txBody>
      </p:sp>
    </p:spTree>
    <p:extLst>
      <p:ext uri="{BB962C8B-B14F-4D97-AF65-F5344CB8AC3E}">
        <p14:creationId xmlns:p14="http://schemas.microsoft.com/office/powerpoint/2010/main" val="16312516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仮説１から外部認知をすると需要が増えているように感じるのではないか考えました。</a:t>
            </a:r>
            <a:endParaRPr lang="en-US" altLang="ja-JP" dirty="0"/>
          </a:p>
          <a:p>
            <a:endParaRPr lang="en-US" altLang="ja-JP" dirty="0"/>
          </a:p>
          <a:p>
            <a:r>
              <a:rPr lang="ja-JP" altLang="en-US" dirty="0"/>
              <a:t>需要の増加でも希少性の効果が高まる</a:t>
            </a:r>
            <a:endParaRPr lang="en-US" altLang="ja-JP" dirty="0"/>
          </a:p>
          <a:p>
            <a:endParaRPr lang="en-US" altLang="ja-JP" dirty="0"/>
          </a:p>
          <a:p>
            <a:r>
              <a:rPr lang="ja-JP" altLang="en-US" dirty="0"/>
              <a:t>新たな要因として考えれば希少性を高めることができる？？？？？？</a:t>
            </a:r>
            <a:endParaRPr lang="en-US" altLang="ja-JP"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29</a:t>
            </a:fld>
            <a:endParaRPr kumimoji="1" lang="ja-JP" altLang="en-US" dirty="0"/>
          </a:p>
        </p:txBody>
      </p:sp>
    </p:spTree>
    <p:extLst>
      <p:ext uri="{BB962C8B-B14F-4D97-AF65-F5344CB8AC3E}">
        <p14:creationId xmlns:p14="http://schemas.microsoft.com/office/powerpoint/2010/main" val="7310694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30</a:t>
            </a:fld>
            <a:endParaRPr kumimoji="1" lang="ja-JP" altLang="en-US" dirty="0"/>
          </a:p>
        </p:txBody>
      </p:sp>
    </p:spTree>
    <p:extLst>
      <p:ext uri="{BB962C8B-B14F-4D97-AF65-F5344CB8AC3E}">
        <p14:creationId xmlns:p14="http://schemas.microsoft.com/office/powerpoint/2010/main" val="2645824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そこで外部認知が希少性の要因になると言えるのではないだろうか？</a:t>
            </a:r>
            <a:endParaRPr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31</a:t>
            </a:fld>
            <a:endParaRPr kumimoji="1" lang="ja-JP" altLang="en-US" dirty="0"/>
          </a:p>
        </p:txBody>
      </p:sp>
    </p:spTree>
    <p:extLst>
      <p:ext uri="{BB962C8B-B14F-4D97-AF65-F5344CB8AC3E}">
        <p14:creationId xmlns:p14="http://schemas.microsoft.com/office/powerpoint/2010/main" val="30429161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限定内容に希少性が生じるとその価値が上がり試してみたいと思う。</a:t>
            </a:r>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32</a:t>
            </a:fld>
            <a:endParaRPr kumimoji="1" lang="ja-JP" altLang="en-US" dirty="0"/>
          </a:p>
        </p:txBody>
      </p:sp>
    </p:spTree>
    <p:extLst>
      <p:ext uri="{BB962C8B-B14F-4D97-AF65-F5344CB8AC3E}">
        <p14:creationId xmlns:p14="http://schemas.microsoft.com/office/powerpoint/2010/main" val="442747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dirty="0">
                <a:latin typeface="Century"/>
                <a:ea typeface="ＭＳ 明朝"/>
                <a:cs typeface="Times New Roman"/>
              </a:rPr>
              <a:t>はじめに、本研究では顧客限定の最近の事例が消費者心理に与える影響から、希少性の新たな要素について注目します。</a:t>
            </a:r>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3</a:t>
            </a:fld>
            <a:endParaRPr kumimoji="1" lang="ja-JP" altLang="en-US" dirty="0"/>
          </a:p>
        </p:txBody>
      </p:sp>
    </p:spTree>
    <p:extLst>
      <p:ext uri="{BB962C8B-B14F-4D97-AF65-F5344CB8AC3E}">
        <p14:creationId xmlns:p14="http://schemas.microsoft.com/office/powerpoint/2010/main" val="4544730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仮説</a:t>
            </a:r>
            <a:r>
              <a:rPr lang="en-US" altLang="ja-JP" dirty="0"/>
              <a:t>2</a:t>
            </a:r>
            <a:r>
              <a:rPr lang="ja-JP" altLang="en-US" dirty="0"/>
              <a:t>では仮説では、外部認知が希少性の新要因として考え、私たちが生み出した外部認知という新たな要因から希少性を感じ、</a:t>
            </a:r>
            <a:endParaRPr lang="en-US" altLang="ja-JP" dirty="0"/>
          </a:p>
          <a:p>
            <a:r>
              <a:rPr lang="ja-JP" altLang="en-US" dirty="0"/>
              <a:t>試用意向や限定対象に対する魅力が高まることを検証します。そして、合理性のない限定を行った際の顧客の心理から希少性の新たな要因を探り、</a:t>
            </a:r>
            <a:endParaRPr lang="en-US" altLang="ja-JP" dirty="0"/>
          </a:p>
          <a:p>
            <a:r>
              <a:rPr lang="ja-JP" altLang="en-US" dirty="0"/>
              <a:t>試用意向の高まりを実証します。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33</a:t>
            </a:fld>
            <a:endParaRPr kumimoji="1" lang="ja-JP" altLang="en-US" dirty="0"/>
          </a:p>
        </p:txBody>
      </p:sp>
    </p:spTree>
    <p:extLst>
      <p:ext uri="{BB962C8B-B14F-4D97-AF65-F5344CB8AC3E}">
        <p14:creationId xmlns:p14="http://schemas.microsoft.com/office/powerpoint/2010/main" val="24676232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仮説２は</a:t>
            </a:r>
            <a:r>
              <a:rPr lang="ja-JP" altLang="en-US" dirty="0" smtClean="0"/>
              <a:t>、外部認知が高まると</a:t>
            </a:r>
            <a:r>
              <a:rPr lang="ja-JP" altLang="en-US" dirty="0"/>
              <a:t>割引やサービス</a:t>
            </a:r>
            <a:r>
              <a:rPr lang="ja-JP" altLang="en-US" dirty="0" smtClean="0"/>
              <a:t>に対する</a:t>
            </a:r>
            <a:r>
              <a:rPr lang="ja-JP" altLang="en-US" dirty="0"/>
              <a:t>好ましさ（試用意向</a:t>
            </a:r>
            <a:r>
              <a:rPr lang="ja-JP" altLang="en-US" dirty="0" smtClean="0"/>
              <a:t>）が高まると</a:t>
            </a:r>
            <a:r>
              <a:rPr lang="ja-JP" altLang="en-US" dirty="0"/>
              <a:t>しました。</a:t>
            </a:r>
          </a:p>
          <a:p>
            <a:endParaRPr lang="ja-JP" altLang="en-US" dirty="0"/>
          </a:p>
          <a:p>
            <a:endParaRPr lang="en-US" altLang="ja-JP"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34</a:t>
            </a:fld>
            <a:endParaRPr kumimoji="1" lang="ja-JP" altLang="en-US" dirty="0"/>
          </a:p>
        </p:txBody>
      </p:sp>
    </p:spTree>
    <p:extLst>
      <p:ext uri="{BB962C8B-B14F-4D97-AF65-F5344CB8AC3E}">
        <p14:creationId xmlns:p14="http://schemas.microsoft.com/office/powerpoint/2010/main" val="17931325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a:t>
            </a:r>
            <a:r>
              <a:rPr kumimoji="1" lang="ja-JP" altLang="en-US" dirty="0" smtClean="0"/>
              <a:t>仮</a:t>
            </a:r>
            <a:r>
              <a:rPr lang="ja-JP" altLang="en-US" dirty="0" smtClean="0"/>
              <a:t>説</a:t>
            </a:r>
            <a:r>
              <a:rPr kumimoji="1" lang="ja-JP" altLang="en-US" dirty="0" smtClean="0"/>
              <a:t>の検証方法です。</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35</a:t>
            </a:fld>
            <a:endParaRPr kumimoji="1" lang="ja-JP" altLang="en-US" dirty="0"/>
          </a:p>
        </p:txBody>
      </p:sp>
    </p:spTree>
    <p:extLst>
      <p:ext uri="{BB962C8B-B14F-4D97-AF65-F5344CB8AC3E}">
        <p14:creationId xmlns:p14="http://schemas.microsoft.com/office/powerpoint/2010/main" val="39319080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36</a:t>
            </a:fld>
            <a:endParaRPr kumimoji="1" lang="ja-JP" altLang="en-US" dirty="0"/>
          </a:p>
        </p:txBody>
      </p:sp>
    </p:spTree>
    <p:extLst>
      <p:ext uri="{BB962C8B-B14F-4D97-AF65-F5344CB8AC3E}">
        <p14:creationId xmlns:p14="http://schemas.microsoft.com/office/powerpoint/2010/main" val="7038502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37</a:t>
            </a:fld>
            <a:endParaRPr kumimoji="1" lang="ja-JP" altLang="en-US" dirty="0"/>
          </a:p>
        </p:txBody>
      </p:sp>
    </p:spTree>
    <p:extLst>
      <p:ext uri="{BB962C8B-B14F-4D97-AF65-F5344CB8AC3E}">
        <p14:creationId xmlns:p14="http://schemas.microsoft.com/office/powerpoint/2010/main" val="576884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本調査で使う限定方法が本当に合理性を感じるものと感じないものかというのを確認するために拓殖大学の学生を対象に</a:t>
            </a:r>
            <a:endParaRPr lang="en-US" altLang="ja-JP" dirty="0" smtClean="0"/>
          </a:p>
          <a:p>
            <a:r>
              <a:rPr lang="ja-JP" altLang="en-US" dirty="0" smtClean="0"/>
              <a:t>事前調査を行いました。調査方法は以下の</a:t>
            </a:r>
            <a:r>
              <a:rPr lang="ja-JP" altLang="en-US" dirty="0"/>
              <a:t>通りです</a:t>
            </a:r>
            <a:r>
              <a:rPr lang="ja-JP" altLang="en-US" dirty="0" smtClean="0"/>
              <a:t>。</a:t>
            </a:r>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38</a:t>
            </a:fld>
            <a:endParaRPr kumimoji="1" lang="ja-JP" altLang="en-US" dirty="0"/>
          </a:p>
        </p:txBody>
      </p:sp>
    </p:spTree>
    <p:extLst>
      <p:ext uri="{BB962C8B-B14F-4D97-AF65-F5344CB8AC3E}">
        <p14:creationId xmlns:p14="http://schemas.microsoft.com/office/powerpoint/2010/main" val="16076583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マニピュレーションチェックの</a:t>
            </a:r>
            <a:r>
              <a:rPr lang="ja-JP" altLang="en-US" dirty="0"/>
              <a:t>採用理由は、まずスターバックスを選んだ理由として、スターバックスは学生に馴染みがあり、女性限定に対して納得感がある、男女ともに利用しているからです。</a:t>
            </a:r>
            <a:endParaRPr lang="en-US" altLang="ja-JP" dirty="0"/>
          </a:p>
          <a:p>
            <a:r>
              <a:rPr lang="ja-JP" altLang="en-US" dirty="0"/>
              <a:t>限定方法を性別と誕生月の２つに選んだ理由として、性別・誕生月はそれぞれ母集団の二分の一が限定および排除されると知覚され、両者とも生まれつきのデモグラフィック変数であることという意味で共通性があるからです。１００円引きにした理由としては、金銭面で考えれば、対象者への平等な割引であると考えたからです。</a:t>
            </a:r>
            <a:endParaRPr lang="en-US" altLang="ja-JP" dirty="0"/>
          </a:p>
          <a:p>
            <a:r>
              <a:rPr lang="ja-JP" altLang="en-US" dirty="0"/>
              <a:t>以上がマニピュレーションの採用理由です。</a:t>
            </a:r>
          </a:p>
          <a:p>
            <a:endParaRPr lang="ja-JP" altLang="en-US" dirty="0"/>
          </a:p>
          <a:p>
            <a:endParaRPr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39</a:t>
            </a:fld>
            <a:endParaRPr kumimoji="1" lang="ja-JP" altLang="en-US" dirty="0"/>
          </a:p>
        </p:txBody>
      </p:sp>
    </p:spTree>
    <p:extLst>
      <p:ext uri="{BB962C8B-B14F-4D97-AF65-F5344CB8AC3E}">
        <p14:creationId xmlns:p14="http://schemas.microsoft.com/office/powerpoint/2010/main" val="39513518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事前調査の検証結果は</a:t>
            </a:r>
            <a:r>
              <a:rPr kumimoji="1" lang="en-US" altLang="ja-JP" dirty="0" smtClean="0"/>
              <a:t>t</a:t>
            </a:r>
            <a:r>
              <a:rPr kumimoji="1" lang="ja-JP" altLang="en-US" dirty="0" smtClean="0"/>
              <a:t>検定により有意確率が</a:t>
            </a:r>
            <a:r>
              <a:rPr kumimoji="1" lang="en-US" altLang="ja-JP" dirty="0" smtClean="0"/>
              <a:t>0.05%</a:t>
            </a:r>
            <a:r>
              <a:rPr kumimoji="1" lang="ja-JP" altLang="en-US" dirty="0" smtClean="0"/>
              <a:t>未満のため１％水準で有意であるといえます。</a:t>
            </a:r>
            <a:endParaRPr kumimoji="1"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したがって</a:t>
            </a:r>
            <a:r>
              <a:rPr lang="ja-JP" altLang="en-US" dirty="0" smtClean="0"/>
              <a:t>「女性限定」と「誕生月</a:t>
            </a:r>
            <a:r>
              <a:rPr lang="en-US" altLang="ja-JP" dirty="0" smtClean="0"/>
              <a:t>(</a:t>
            </a:r>
            <a:r>
              <a:rPr lang="ja-JP" altLang="en-US" dirty="0" smtClean="0"/>
              <a:t>奇数</a:t>
            </a:r>
            <a:r>
              <a:rPr lang="en-US" altLang="ja-JP" dirty="0" smtClean="0"/>
              <a:t>)</a:t>
            </a:r>
            <a:r>
              <a:rPr lang="ja-JP" altLang="en-US" dirty="0" smtClean="0"/>
              <a:t>限定」では、合理性の感じ方に差がある、といえます。</a:t>
            </a:r>
            <a:endParaRPr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40</a:t>
            </a:fld>
            <a:endParaRPr kumimoji="1" lang="ja-JP" altLang="en-US" dirty="0"/>
          </a:p>
        </p:txBody>
      </p:sp>
    </p:spTree>
    <p:extLst>
      <p:ext uri="{BB962C8B-B14F-4D97-AF65-F5344CB8AC3E}">
        <p14:creationId xmlns:p14="http://schemas.microsoft.com/office/powerpoint/2010/main" val="30544209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41</a:t>
            </a:fld>
            <a:endParaRPr kumimoji="1" lang="ja-JP" altLang="en-US" dirty="0"/>
          </a:p>
        </p:txBody>
      </p:sp>
    </p:spTree>
    <p:extLst>
      <p:ext uri="{BB962C8B-B14F-4D97-AF65-F5344CB8AC3E}">
        <p14:creationId xmlns:p14="http://schemas.microsoft.com/office/powerpoint/2010/main" val="19672869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42</a:t>
            </a:fld>
            <a:endParaRPr kumimoji="1" lang="ja-JP" altLang="en-US" dirty="0"/>
          </a:p>
        </p:txBody>
      </p:sp>
    </p:spTree>
    <p:extLst>
      <p:ext uri="{BB962C8B-B14F-4D97-AF65-F5344CB8AC3E}">
        <p14:creationId xmlns:p14="http://schemas.microsoft.com/office/powerpoint/2010/main" val="2058134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まずは現状分析です。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4</a:t>
            </a:fld>
            <a:endParaRPr kumimoji="1" lang="ja-JP" altLang="en-US" dirty="0"/>
          </a:p>
        </p:txBody>
      </p:sp>
    </p:spTree>
    <p:extLst>
      <p:ext uri="{BB962C8B-B14F-4D97-AF65-F5344CB8AC3E}">
        <p14:creationId xmlns:p14="http://schemas.microsoft.com/office/powerpoint/2010/main" val="9407738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仮説</a:t>
            </a:r>
            <a:r>
              <a:rPr lang="en-US" altLang="ja-JP" dirty="0" smtClean="0"/>
              <a:t>1</a:t>
            </a:r>
            <a:r>
              <a:rPr lang="ja-JP" altLang="en-US" dirty="0" smtClean="0"/>
              <a:t>の検証方法は合理性のない顧客限定を行ったときの外部認知の強弱を目的として、合理性のない限定方法では女子学生を対象とし、</a:t>
            </a:r>
            <a:endParaRPr lang="en-US" altLang="ja-JP" dirty="0" smtClean="0"/>
          </a:p>
          <a:p>
            <a:r>
              <a:rPr lang="ja-JP" altLang="en-US" dirty="0" smtClean="0"/>
              <a:t>合理性のある限定では誕生月が偶数の学生を対象としました。限定方法はスターバックスコーヒーのドリンクを対象者限定で</a:t>
            </a:r>
            <a:r>
              <a:rPr lang="en-US" altLang="ja-JP" dirty="0" smtClean="0"/>
              <a:t>100</a:t>
            </a:r>
            <a:r>
              <a:rPr lang="ja-JP" altLang="en-US" dirty="0" smtClean="0"/>
              <a:t>円引きとしました。</a:t>
            </a:r>
            <a:endParaRPr lang="en-US" altLang="ja-JP" dirty="0" smtClean="0"/>
          </a:p>
          <a:p>
            <a:r>
              <a:rPr lang="ja-JP" altLang="en-US" dirty="0" smtClean="0"/>
              <a:t>仮説</a:t>
            </a:r>
            <a:r>
              <a:rPr lang="en-US" altLang="ja-JP" dirty="0" smtClean="0"/>
              <a:t>1</a:t>
            </a:r>
            <a:r>
              <a:rPr lang="ja-JP" altLang="en-US" dirty="0" smtClean="0"/>
              <a:t>の採用理由はマニピュレーションと同じ理由で採用しました。調査期間は</a:t>
            </a:r>
            <a:r>
              <a:rPr lang="en-US" altLang="ja-JP" dirty="0" smtClean="0"/>
              <a:t>12</a:t>
            </a:r>
            <a:r>
              <a:rPr lang="ja-JP" altLang="en-US" dirty="0" smtClean="0"/>
              <a:t>月</a:t>
            </a:r>
            <a:r>
              <a:rPr lang="en-US" altLang="ja-JP" dirty="0" smtClean="0"/>
              <a:t>13</a:t>
            </a:r>
            <a:r>
              <a:rPr lang="ja-JP" altLang="en-US" dirty="0" smtClean="0"/>
              <a:t>日からで現在も調査中です。（</a:t>
            </a:r>
            <a:r>
              <a:rPr lang="en-US" altLang="ja-JP" dirty="0" smtClean="0"/>
              <a:t>12</a:t>
            </a:r>
            <a:r>
              <a:rPr lang="ja-JP" altLang="en-US" dirty="0" smtClean="0"/>
              <a:t>月　日の　日間です。</a:t>
            </a:r>
            <a:endParaRPr lang="en-US" altLang="ja-JP" dirty="0" smtClean="0"/>
          </a:p>
          <a:p>
            <a:r>
              <a:rPr lang="ja-JP" altLang="en-US" dirty="0" smtClean="0"/>
              <a:t>サンプル数は　人で</a:t>
            </a:r>
            <a:r>
              <a:rPr lang="zh-CN" altLang="en-US" dirty="0" smtClean="0"/>
              <a:t>女子学生　人</a:t>
            </a:r>
            <a:r>
              <a:rPr lang="ja-JP" altLang="en-US" dirty="0" smtClean="0"/>
              <a:t>、拓殖大学の誕生月が偶数の学生　人に回答してもらい、回答人数は　人で内有効回答人数は　人でした。）</a:t>
            </a:r>
            <a:endParaRPr lang="en-US" altLang="ja-JP" dirty="0" smtClean="0"/>
          </a:p>
          <a:p>
            <a:r>
              <a:rPr lang="en-US" altLang="ja-JP" dirty="0" smtClean="0"/>
              <a:t>t</a:t>
            </a:r>
            <a:r>
              <a:rPr lang="ja-JP" altLang="en-US" dirty="0" smtClean="0"/>
              <a:t>検定で検証を行う予定です。</a:t>
            </a:r>
            <a:endParaRPr lang="en-US" altLang="ja-JP" dirty="0" smtClean="0"/>
          </a:p>
          <a:p>
            <a:endParaRPr lang="ja-JP" altLang="en-US" dirty="0" smtClean="0"/>
          </a:p>
          <a:p>
            <a:endParaRPr lang="zh-CN" altLang="en-US" dirty="0" smtClean="0"/>
          </a:p>
          <a:p>
            <a:endParaRPr lang="en-US" altLang="ja-JP" dirty="0" smtClean="0"/>
          </a:p>
          <a:p>
            <a:endParaRPr lang="ja-JP" altLang="en-US" dirty="0" smtClean="0"/>
          </a:p>
          <a:p>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43</a:t>
            </a:fld>
            <a:endParaRPr kumimoji="1" lang="ja-JP" altLang="en-US" dirty="0"/>
          </a:p>
        </p:txBody>
      </p:sp>
    </p:spTree>
    <p:extLst>
      <p:ext uri="{BB962C8B-B14F-4D97-AF65-F5344CB8AC3E}">
        <p14:creationId xmlns:p14="http://schemas.microsoft.com/office/powerpoint/2010/main" val="28167247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先ほどのアンケートをわかりやすくしたのがこちらです。</a:t>
            </a:r>
            <a:endParaRPr lang="en-US" altLang="ja-JP" dirty="0" smtClean="0"/>
          </a:p>
          <a:p>
            <a:r>
              <a:rPr lang="ja-JP" altLang="en-US" dirty="0" smtClean="0"/>
              <a:t>「女性限定」と「誕生月が奇数の方限定」で合理性の高さが異なる限定方法がある場合、「誕生月が奇数の方限定」の方が外部認知しやすいことを検証します。</a:t>
            </a:r>
            <a:endParaRPr lang="zh-CN" altLang="en-US" dirty="0" smtClean="0"/>
          </a:p>
          <a:p>
            <a:endParaRPr lang="en-US" altLang="ja-JP" dirty="0" smtClean="0"/>
          </a:p>
          <a:p>
            <a:endParaRPr lang="ja-JP" altLang="en-US" dirty="0" smtClean="0"/>
          </a:p>
          <a:p>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44</a:t>
            </a:fld>
            <a:endParaRPr kumimoji="1" lang="ja-JP" altLang="en-US" dirty="0"/>
          </a:p>
        </p:txBody>
      </p:sp>
    </p:spTree>
    <p:extLst>
      <p:ext uri="{BB962C8B-B14F-4D97-AF65-F5344CB8AC3E}">
        <p14:creationId xmlns:p14="http://schemas.microsoft.com/office/powerpoint/2010/main" val="7126074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45</a:t>
            </a:fld>
            <a:endParaRPr kumimoji="1" lang="ja-JP" altLang="en-US" dirty="0"/>
          </a:p>
        </p:txBody>
      </p:sp>
    </p:spTree>
    <p:extLst>
      <p:ext uri="{BB962C8B-B14F-4D97-AF65-F5344CB8AC3E}">
        <p14:creationId xmlns:p14="http://schemas.microsoft.com/office/powerpoint/2010/main" val="40083401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46</a:t>
            </a:fld>
            <a:endParaRPr kumimoji="1" lang="ja-JP" altLang="en-US" dirty="0"/>
          </a:p>
        </p:txBody>
      </p:sp>
    </p:spTree>
    <p:extLst>
      <p:ext uri="{BB962C8B-B14F-4D97-AF65-F5344CB8AC3E}">
        <p14:creationId xmlns:p14="http://schemas.microsoft.com/office/powerpoint/2010/main" val="5114817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47</a:t>
            </a:fld>
            <a:endParaRPr kumimoji="1" lang="ja-JP" altLang="en-US" dirty="0"/>
          </a:p>
        </p:txBody>
      </p:sp>
    </p:spTree>
    <p:extLst>
      <p:ext uri="{BB962C8B-B14F-4D97-AF65-F5344CB8AC3E}">
        <p14:creationId xmlns:p14="http://schemas.microsoft.com/office/powerpoint/2010/main" val="21993147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48</a:t>
            </a:fld>
            <a:endParaRPr kumimoji="1" lang="ja-JP" altLang="en-US" dirty="0"/>
          </a:p>
        </p:txBody>
      </p:sp>
    </p:spTree>
    <p:extLst>
      <p:ext uri="{BB962C8B-B14F-4D97-AF65-F5344CB8AC3E}">
        <p14:creationId xmlns:p14="http://schemas.microsoft.com/office/powerpoint/2010/main" val="1800639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49</a:t>
            </a:fld>
            <a:endParaRPr kumimoji="1" lang="ja-JP" altLang="en-US" dirty="0"/>
          </a:p>
        </p:txBody>
      </p:sp>
    </p:spTree>
    <p:extLst>
      <p:ext uri="{BB962C8B-B14F-4D97-AF65-F5344CB8AC3E}">
        <p14:creationId xmlns:p14="http://schemas.microsoft.com/office/powerpoint/2010/main" val="12277197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50</a:t>
            </a:fld>
            <a:endParaRPr kumimoji="1" lang="ja-JP" altLang="en-US" dirty="0"/>
          </a:p>
        </p:txBody>
      </p:sp>
    </p:spTree>
    <p:extLst>
      <p:ext uri="{BB962C8B-B14F-4D97-AF65-F5344CB8AC3E}">
        <p14:creationId xmlns:p14="http://schemas.microsoft.com/office/powerpoint/2010/main" val="40083401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51</a:t>
            </a:fld>
            <a:endParaRPr kumimoji="1" lang="ja-JP" altLang="en-US" dirty="0"/>
          </a:p>
        </p:txBody>
      </p:sp>
    </p:spTree>
    <p:extLst>
      <p:ext uri="{BB962C8B-B14F-4D97-AF65-F5344CB8AC3E}">
        <p14:creationId xmlns:p14="http://schemas.microsoft.com/office/powerpoint/2010/main" val="29951127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52</a:t>
            </a:fld>
            <a:endParaRPr kumimoji="1" lang="ja-JP" altLang="en-US" dirty="0"/>
          </a:p>
        </p:txBody>
      </p:sp>
    </p:spTree>
    <p:extLst>
      <p:ext uri="{BB962C8B-B14F-4D97-AF65-F5344CB8AC3E}">
        <p14:creationId xmlns:p14="http://schemas.microsoft.com/office/powerpoint/2010/main" val="910695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世の中には</a:t>
            </a:r>
            <a:r>
              <a:rPr lang="ja-JP" altLang="en-US" dirty="0"/>
              <a:t>図のように</a:t>
            </a:r>
            <a:r>
              <a:rPr kumimoji="1" lang="ja-JP" altLang="en-US" dirty="0"/>
              <a:t>様々な限定商品が存在します。</a:t>
            </a:r>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5</a:t>
            </a:fld>
            <a:endParaRPr kumimoji="1" lang="ja-JP" altLang="en-US" dirty="0"/>
          </a:p>
        </p:txBody>
      </p:sp>
    </p:spTree>
    <p:extLst>
      <p:ext uri="{BB962C8B-B14F-4D97-AF65-F5344CB8AC3E}">
        <p14:creationId xmlns:p14="http://schemas.microsoft.com/office/powerpoint/2010/main" val="34492835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ご清聴ありがとうございました。</a:t>
            </a:r>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53</a:t>
            </a:fld>
            <a:endParaRPr kumimoji="1" lang="ja-JP" altLang="en-US" dirty="0"/>
          </a:p>
        </p:txBody>
      </p:sp>
    </p:spTree>
    <p:extLst>
      <p:ext uri="{BB962C8B-B14F-4D97-AF65-F5344CB8AC3E}">
        <p14:creationId xmlns:p14="http://schemas.microsoft.com/office/powerpoint/2010/main" val="2383671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さらに調べていくと、三村氏によると、そもそも限定には数量限定、期間限定、地方限定、チャネル限定、顧客限定の</a:t>
            </a:r>
            <a:r>
              <a:rPr lang="en-US" altLang="ja-JP" dirty="0"/>
              <a:t>5</a:t>
            </a:r>
            <a:r>
              <a:rPr lang="ja-JP" altLang="en-US" dirty="0"/>
              <a:t>つの種類があることがわかりました。 </a:t>
            </a:r>
          </a:p>
          <a:p>
            <a:r>
              <a:rPr lang="ja-JP" altLang="en-US" dirty="0"/>
              <a:t>しかし、顧客限定は買い手に焦点を当てているため、研究対象から除外されることが多く、具体的に実証されたことがこれまでありませんでした。そこで私たちは、対象顧客以外が優遇されない「顧客限定」が、何故これまで研究されてこなかったのか疑問を感じ、顧客限定について研究を進めていくことにしました。</a:t>
            </a:r>
            <a:endParaRPr lang="en-US" altLang="ja-JP" dirty="0"/>
          </a:p>
          <a:p>
            <a:endParaRPr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6</a:t>
            </a:fld>
            <a:endParaRPr kumimoji="1" lang="ja-JP" altLang="en-US" dirty="0"/>
          </a:p>
        </p:txBody>
      </p:sp>
    </p:spTree>
    <p:extLst>
      <p:ext uri="{BB962C8B-B14F-4D97-AF65-F5344CB8AC3E}">
        <p14:creationId xmlns:p14="http://schemas.microsoft.com/office/powerpoint/2010/main" val="1145761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顧客限定とは、</a:t>
            </a:r>
            <a:r>
              <a:rPr lang="ja-JP" altLang="en-US" sz="1200" dirty="0"/>
              <a:t>全対象からターゲットを囲って特典サービスや割引を行うことです。</a:t>
            </a:r>
            <a:endParaRPr lang="ja-JP" altLang="en-US" dirty="0"/>
          </a:p>
          <a:p>
            <a:r>
              <a:rPr lang="ja-JP" altLang="en-US" dirty="0"/>
              <a:t>鈴木氏によると、「</a:t>
            </a:r>
            <a:r>
              <a:rPr lang="ja-JP" altLang="en-US" sz="1200" dirty="0">
                <a:solidFill>
                  <a:schemeClr val="tx1"/>
                </a:solidFill>
              </a:rPr>
              <a:t>顧客限定は 販売する顧客を限定 するものである。</a:t>
            </a:r>
            <a:endParaRPr lang="en-US" altLang="ja-JP" sz="1200" dirty="0">
              <a:solidFill>
                <a:schemeClr val="tx1"/>
              </a:solidFill>
            </a:endParaRPr>
          </a:p>
          <a:p>
            <a:r>
              <a:rPr lang="ja-JP" altLang="en-US" sz="1200" dirty="0">
                <a:solidFill>
                  <a:schemeClr val="tx1"/>
                </a:solidFill>
              </a:rPr>
              <a:t>例えば、 ホテルのレディースプランや、会員限定 の通信販売などが当てはまる。 この手法により、 企業はターゲットを絞り顧客の囲い込みを図る」として</a:t>
            </a:r>
            <a:r>
              <a:rPr lang="ja-JP" altLang="en-US" sz="1200" dirty="0" smtClean="0">
                <a:solidFill>
                  <a:schemeClr val="tx1"/>
                </a:solidFill>
              </a:rPr>
              <a:t>い</a:t>
            </a:r>
            <a:r>
              <a:rPr lang="ja-JP" altLang="en-US" dirty="0" smtClean="0"/>
              <a:t>ます</a:t>
            </a:r>
            <a:r>
              <a:rPr lang="ja-JP" altLang="en-US" sz="1200" dirty="0" smtClean="0">
                <a:solidFill>
                  <a:schemeClr val="tx1"/>
                </a:solidFill>
              </a:rPr>
              <a:t>。</a:t>
            </a:r>
            <a:endParaRPr lang="en-US" altLang="ja-JP" dirty="0"/>
          </a:p>
          <a:p>
            <a:r>
              <a:rPr lang="ja-JP" altLang="en-US" dirty="0"/>
              <a:t>なぜ顧客限定をするのかについては、</a:t>
            </a:r>
            <a:r>
              <a:rPr lang="ja-JP" altLang="en-US" dirty="0" smtClean="0"/>
              <a:t>三村氏 に</a:t>
            </a:r>
            <a:r>
              <a:rPr lang="ja-JP" altLang="en-US" dirty="0"/>
              <a:t>よると、「顧客を限定する理由は二つあると考え、一つは販売ターゲットの囲い込み、ターゲットを明確にすることで対象の顧客にあったサービスや商品を提供するため、二つ目は、需要変動の対応策で移り変わる需要へのアプローチ」とされて</a:t>
            </a:r>
            <a:r>
              <a:rPr lang="ja-JP" altLang="en-US" dirty="0" smtClean="0"/>
              <a:t>います</a:t>
            </a:r>
            <a:r>
              <a:rPr lang="ja-JP" altLang="en-US" dirty="0"/>
              <a:t>。</a:t>
            </a:r>
          </a:p>
          <a:p>
            <a:endParaRPr lang="en-US" altLang="ja-JP" dirty="0"/>
          </a:p>
          <a:p>
            <a:endParaRPr lang="ja-JP" altLang="en-US" dirty="0"/>
          </a:p>
          <a:p>
            <a:r>
              <a:rPr lang="ja-JP" altLang="en-US" dirty="0">
                <a:solidFill>
                  <a:srgbClr val="00B050"/>
                </a:solidFill>
              </a:rPr>
              <a:t>顧客限定とは対象以外の</a:t>
            </a:r>
            <a:r>
              <a:rPr lang="ja-JP" altLang="en-US" dirty="0" smtClean="0">
                <a:solidFill>
                  <a:srgbClr val="00B050"/>
                </a:solidFill>
              </a:rPr>
              <a:t>顧客に</a:t>
            </a:r>
            <a:r>
              <a:rPr lang="ja-JP" altLang="en-US" dirty="0">
                <a:solidFill>
                  <a:srgbClr val="00B050"/>
                </a:solidFill>
              </a:rPr>
              <a:t>対して、その利用権を有しないので排除されてしまいます。それにも関わらず多くの顧客限定が世の中で取り上げられています。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7</a:t>
            </a:fld>
            <a:endParaRPr kumimoji="1" lang="ja-JP" altLang="en-US" dirty="0"/>
          </a:p>
        </p:txBody>
      </p:sp>
    </p:spTree>
    <p:extLst>
      <p:ext uri="{BB962C8B-B14F-4D97-AF65-F5344CB8AC3E}">
        <p14:creationId xmlns:p14="http://schemas.microsoft.com/office/powerpoint/2010/main" val="354415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一方、こちらの顧客限定は、学生限定や女性限定でサービスをしたりする限定方法です。</a:t>
            </a:r>
            <a:endParaRPr lang="en-US" altLang="ja-JP" dirty="0"/>
          </a:p>
          <a:p>
            <a:r>
              <a:rPr lang="ja-JP" altLang="en-US" dirty="0"/>
              <a:t>この限定方法の特徴として、性別や年齢など性質が変えられない限定を指しています。</a:t>
            </a:r>
            <a:endParaRPr lang="en-US" altLang="ja-JP" dirty="0"/>
          </a:p>
          <a:p>
            <a:endParaRPr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B1BBBB60-7C72-4A8F-8231-AE9FB46B67FF}" type="slidenum">
              <a:rPr kumimoji="1" lang="ja-JP" altLang="en-US" smtClean="0"/>
              <a:pPr/>
              <a:t>8</a:t>
            </a:fld>
            <a:endParaRPr kumimoji="1" lang="ja-JP" altLang="en-US" dirty="0"/>
          </a:p>
        </p:txBody>
      </p:sp>
    </p:spTree>
    <p:extLst>
      <p:ext uri="{BB962C8B-B14F-4D97-AF65-F5344CB8AC3E}">
        <p14:creationId xmlns:p14="http://schemas.microsoft.com/office/powerpoint/2010/main" val="18809759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a:t>範囲が明確な顧客限定の中で、私たちが注目し研究して</a:t>
            </a:r>
            <a:r>
              <a:rPr lang="ja-JP" altLang="en-US" dirty="0" smtClean="0"/>
              <a:t>いく顧客</a:t>
            </a:r>
            <a:r>
              <a:rPr lang="ja-JP" altLang="en-US" dirty="0"/>
              <a:t>限定が「雪マジ！</a:t>
            </a:r>
            <a:r>
              <a:rPr lang="en-US" altLang="ja-JP" dirty="0"/>
              <a:t>19</a:t>
            </a:r>
            <a:r>
              <a:rPr lang="ja-JP" altLang="en-US" dirty="0"/>
              <a:t>～</a:t>
            </a:r>
            <a:r>
              <a:rPr lang="en-US" altLang="ja-JP" dirty="0"/>
              <a:t>SNOW MAGIC</a:t>
            </a:r>
            <a:r>
              <a:rPr lang="ja-JP" altLang="en-US" dirty="0"/>
              <a:t>～」です。</a:t>
            </a:r>
            <a:endParaRPr lang="en-US" altLang="ja-JP" dirty="0"/>
          </a:p>
          <a:p>
            <a:r>
              <a:rPr kumimoji="1" lang="ja-JP" altLang="en-US" dirty="0"/>
              <a:t>雪マジとは１９歳を対象に３０００円</a:t>
            </a:r>
            <a:r>
              <a:rPr kumimoji="1" lang="en-US" altLang="ja-JP" dirty="0"/>
              <a:t>〜</a:t>
            </a:r>
            <a:r>
              <a:rPr kumimoji="1" lang="ja-JP" altLang="en-US" dirty="0"/>
              <a:t>５０００円のリフト券を無料にする</a:t>
            </a:r>
            <a:r>
              <a:rPr lang="ja-JP" altLang="en-US" dirty="0"/>
              <a:t>限定</a:t>
            </a:r>
            <a:r>
              <a:rPr kumimoji="1" lang="ja-JP" altLang="en-US" dirty="0"/>
              <a:t>サービスです</a:t>
            </a:r>
            <a:r>
              <a:rPr lang="ja-JP" altLang="en-US" dirty="0"/>
              <a:t>。</a:t>
            </a:r>
            <a:r>
              <a:rPr kumimoji="1" lang="ja-JP" altLang="en-US" dirty="0"/>
              <a:t>現在では白馬・志賀高原・舞子などを含め、日本全国１７３ヶ所のゲレンデと提供しています</a:t>
            </a:r>
            <a:r>
              <a:rPr lang="ja-JP" altLang="en-US" dirty="0"/>
              <a:t>。</a:t>
            </a:r>
            <a:endParaRPr kumimoji="1" lang="ja-JP" altLang="en-US" dirty="0"/>
          </a:p>
        </p:txBody>
      </p:sp>
      <p:sp>
        <p:nvSpPr>
          <p:cNvPr id="4" name="スライド番号プレースホルダ 3"/>
          <p:cNvSpPr>
            <a:spLocks noGrp="1"/>
          </p:cNvSpPr>
          <p:nvPr>
            <p:ph type="sldNum" sz="quarter" idx="10"/>
          </p:nvPr>
        </p:nvSpPr>
        <p:spPr/>
        <p:txBody>
          <a:bodyPr/>
          <a:lstStyle/>
          <a:p>
            <a:fld id="{B1BBBB60-7C72-4A8F-8231-AE9FB46B67FF}" type="slidenum">
              <a:rPr kumimoji="1" lang="ja-JP" altLang="en-US" smtClean="0"/>
              <a:pPr/>
              <a:t>9</a:t>
            </a:fld>
            <a:endParaRPr kumimoji="1" lang="ja-JP" altLang="en-US" dirty="0"/>
          </a:p>
        </p:txBody>
      </p:sp>
    </p:spTree>
    <p:extLst>
      <p:ext uri="{BB962C8B-B14F-4D97-AF65-F5344CB8AC3E}">
        <p14:creationId xmlns:p14="http://schemas.microsoft.com/office/powerpoint/2010/main" val="698724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0AA01718-04D1-4ABA-993C-C2EAD9EDFE15}" type="datetime1">
              <a:rPr kumimoji="1" lang="ja-JP" altLang="en-US" smtClean="0"/>
              <a:pPr/>
              <a:t>2014/12/18</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a:xfrm>
            <a:off x="6588224" y="6534869"/>
            <a:ext cx="2133600" cy="365125"/>
          </a:xfrm>
        </p:spPr>
        <p:txBody>
          <a:bodyPr/>
          <a:lstStyle/>
          <a:p>
            <a:fld id="{B3F2BA07-052C-43A7-9973-F08313D5FA8D}" type="slidenum">
              <a:rPr kumimoji="1" lang="ja-JP" altLang="en-US" smtClean="0"/>
              <a:pPr/>
              <a:t>‹#›</a:t>
            </a:fld>
            <a:endParaRPr kumimoji="1" lang="ja-JP" altLang="en-US" dirty="0"/>
          </a:p>
        </p:txBody>
      </p:sp>
      <p:sp>
        <p:nvSpPr>
          <p:cNvPr id="7" name="正方形/長方形 6"/>
          <p:cNvSpPr/>
          <p:nvPr/>
        </p:nvSpPr>
        <p:spPr>
          <a:xfrm>
            <a:off x="0" y="0"/>
            <a:ext cx="9144000" cy="2606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10" name="直線コネクタ 9"/>
          <p:cNvCxnSpPr/>
          <p:nvPr userDrawn="1"/>
        </p:nvCxnSpPr>
        <p:spPr>
          <a:xfrm>
            <a:off x="0" y="6597352"/>
            <a:ext cx="9144000" cy="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886557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88D7CDB-482D-42B1-8E98-850344701749}" type="datetime1">
              <a:rPr kumimoji="1" lang="ja-JP" altLang="en-US" smtClean="0"/>
              <a:pPr/>
              <a:t>2014/12/18</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B3F2BA07-052C-43A7-9973-F08313D5FA8D}" type="slidenum">
              <a:rPr kumimoji="1" lang="ja-JP" altLang="en-US" smtClean="0"/>
              <a:pPr/>
              <a:t>‹#›</a:t>
            </a:fld>
            <a:endParaRPr kumimoji="1" lang="ja-JP" altLang="en-US" dirty="0"/>
          </a:p>
        </p:txBody>
      </p:sp>
    </p:spTree>
    <p:extLst>
      <p:ext uri="{BB962C8B-B14F-4D97-AF65-F5344CB8AC3E}">
        <p14:creationId xmlns:p14="http://schemas.microsoft.com/office/powerpoint/2010/main" val="314889681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dirty="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6AE70AE4-3875-421D-B295-52E54C23405C}" type="datetime1">
              <a:rPr kumimoji="1" lang="ja-JP" altLang="en-US" smtClean="0"/>
              <a:pPr/>
              <a:t>2014/12/18</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B3F2BA07-052C-43A7-9973-F08313D5FA8D}" type="slidenum">
              <a:rPr kumimoji="1" lang="ja-JP" altLang="en-US" smtClean="0"/>
              <a:pPr/>
              <a:t>‹#›</a:t>
            </a:fld>
            <a:endParaRPr kumimoji="1" lang="ja-JP" altLang="en-US" dirty="0"/>
          </a:p>
        </p:txBody>
      </p:sp>
    </p:spTree>
    <p:extLst>
      <p:ext uri="{BB962C8B-B14F-4D97-AF65-F5344CB8AC3E}">
        <p14:creationId xmlns:p14="http://schemas.microsoft.com/office/powerpoint/2010/main" val="144400711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FE8EA29-F1D7-4262-9679-F8950AEA66D7}" type="datetime1">
              <a:rPr kumimoji="1" lang="ja-JP" altLang="en-US" smtClean="0"/>
              <a:pPr/>
              <a:t>2014/12/18</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B3F2BA07-052C-43A7-9973-F08313D5FA8D}" type="slidenum">
              <a:rPr kumimoji="1" lang="ja-JP" altLang="en-US" smtClean="0"/>
              <a:pPr/>
              <a:t>‹#›</a:t>
            </a:fld>
            <a:endParaRPr kumimoji="1" lang="ja-JP" altLang="en-US" dirty="0"/>
          </a:p>
        </p:txBody>
      </p:sp>
    </p:spTree>
    <p:extLst>
      <p:ext uri="{BB962C8B-B14F-4D97-AF65-F5344CB8AC3E}">
        <p14:creationId xmlns:p14="http://schemas.microsoft.com/office/powerpoint/2010/main" val="323683266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A71E001-AFAF-4ACC-9C8A-EA47B1738C4D}" type="datetime1">
              <a:rPr kumimoji="1" lang="ja-JP" altLang="en-US" smtClean="0"/>
              <a:pPr/>
              <a:t>2014/12/18</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B3F2BA07-052C-43A7-9973-F08313D5FA8D}" type="slidenum">
              <a:rPr kumimoji="1" lang="ja-JP" altLang="en-US" smtClean="0"/>
              <a:pPr/>
              <a:t>‹#›</a:t>
            </a:fld>
            <a:endParaRPr kumimoji="1" lang="ja-JP" altLang="en-US" dirty="0"/>
          </a:p>
        </p:txBody>
      </p:sp>
    </p:spTree>
    <p:extLst>
      <p:ext uri="{BB962C8B-B14F-4D97-AF65-F5344CB8AC3E}">
        <p14:creationId xmlns:p14="http://schemas.microsoft.com/office/powerpoint/2010/main" val="22552439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2D07B7B-42C1-407D-AD14-F171CDF9FE99}" type="datetime1">
              <a:rPr kumimoji="1" lang="ja-JP" altLang="en-US" smtClean="0"/>
              <a:pPr/>
              <a:t>2014/12/18</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7" name="スライド番号プレースホルダー 5"/>
          <p:cNvSpPr txBox="1">
            <a:spLocks/>
          </p:cNvSpPr>
          <p:nvPr userDrawn="1"/>
        </p:nvSpPr>
        <p:spPr>
          <a:xfrm>
            <a:off x="6588224" y="653486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3F2BA07-052C-43A7-9973-F08313D5FA8D}" type="slidenum">
              <a:rPr lang="ja-JP" altLang="en-US" smtClean="0"/>
              <a:pPr/>
              <a:t>‹#›</a:t>
            </a:fld>
            <a:endParaRPr lang="ja-JP" altLang="en-US" dirty="0"/>
          </a:p>
        </p:txBody>
      </p:sp>
      <p:cxnSp>
        <p:nvCxnSpPr>
          <p:cNvPr id="8" name="直線コネクタ 7"/>
          <p:cNvCxnSpPr/>
          <p:nvPr userDrawn="1"/>
        </p:nvCxnSpPr>
        <p:spPr>
          <a:xfrm>
            <a:off x="0" y="6597352"/>
            <a:ext cx="9144000" cy="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116117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2D07B7B-42C1-407D-AD14-F171CDF9FE99}" type="datetime1">
              <a:rPr kumimoji="1" lang="ja-JP" altLang="en-US" smtClean="0"/>
              <a:pPr/>
              <a:t>2014/12/18</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7" name="正方形/長方形 6"/>
          <p:cNvSpPr/>
          <p:nvPr/>
        </p:nvSpPr>
        <p:spPr>
          <a:xfrm>
            <a:off x="0" y="0"/>
            <a:ext cx="9144000" cy="2606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スライド番号プレースホルダー 5"/>
          <p:cNvSpPr txBox="1">
            <a:spLocks/>
          </p:cNvSpPr>
          <p:nvPr userDrawn="1"/>
        </p:nvSpPr>
        <p:spPr>
          <a:xfrm>
            <a:off x="6588224" y="653486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3F2BA07-052C-43A7-9973-F08313D5FA8D}" type="slidenum">
              <a:rPr lang="ja-JP" altLang="en-US" smtClean="0"/>
              <a:pPr/>
              <a:t>‹#›</a:t>
            </a:fld>
            <a:endParaRPr lang="ja-JP" altLang="en-US" dirty="0"/>
          </a:p>
        </p:txBody>
      </p:sp>
      <p:cxnSp>
        <p:nvCxnSpPr>
          <p:cNvPr id="10" name="直線コネクタ 9"/>
          <p:cNvCxnSpPr/>
          <p:nvPr userDrawn="1"/>
        </p:nvCxnSpPr>
        <p:spPr>
          <a:xfrm>
            <a:off x="0" y="6597352"/>
            <a:ext cx="9144000" cy="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116117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2D07B7B-42C1-407D-AD14-F171CDF9FE99}" type="datetime1">
              <a:rPr kumimoji="1" lang="ja-JP" altLang="en-US" smtClean="0"/>
              <a:pPr/>
              <a:t>2014/12/18</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7" name="正方形/長方形 6"/>
          <p:cNvSpPr/>
          <p:nvPr/>
        </p:nvSpPr>
        <p:spPr>
          <a:xfrm>
            <a:off x="0" y="0"/>
            <a:ext cx="9144000" cy="2606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スライド番号プレースホルダー 5"/>
          <p:cNvSpPr txBox="1">
            <a:spLocks/>
          </p:cNvSpPr>
          <p:nvPr userDrawn="1"/>
        </p:nvSpPr>
        <p:spPr>
          <a:xfrm>
            <a:off x="6588224" y="653486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3F2BA07-052C-43A7-9973-F08313D5FA8D}" type="slidenum">
              <a:rPr lang="ja-JP" altLang="en-US" smtClean="0"/>
              <a:pPr/>
              <a:t>‹#›</a:t>
            </a:fld>
            <a:endParaRPr lang="ja-JP" altLang="en-US" dirty="0"/>
          </a:p>
        </p:txBody>
      </p:sp>
      <p:cxnSp>
        <p:nvCxnSpPr>
          <p:cNvPr id="10" name="直線コネクタ 9"/>
          <p:cNvCxnSpPr/>
          <p:nvPr userDrawn="1"/>
        </p:nvCxnSpPr>
        <p:spPr>
          <a:xfrm>
            <a:off x="0" y="6597352"/>
            <a:ext cx="9144000" cy="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116117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A6E4E82F-96A1-4914-8FEA-DE3D72DBDF8D}" type="datetime1">
              <a:rPr kumimoji="1" lang="ja-JP" altLang="en-US" smtClean="0"/>
              <a:pPr/>
              <a:t>2014/12/18</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7" name="スライド番号プレースホルダー 5"/>
          <p:cNvSpPr txBox="1">
            <a:spLocks/>
          </p:cNvSpPr>
          <p:nvPr userDrawn="1"/>
        </p:nvSpPr>
        <p:spPr>
          <a:xfrm>
            <a:off x="6588224" y="653486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3F2BA07-052C-43A7-9973-F08313D5FA8D}" type="slidenum">
              <a:rPr lang="ja-JP" altLang="en-US" smtClean="0"/>
              <a:pPr/>
              <a:t>‹#›</a:t>
            </a:fld>
            <a:endParaRPr lang="ja-JP" altLang="en-US" dirty="0"/>
          </a:p>
        </p:txBody>
      </p:sp>
      <p:cxnSp>
        <p:nvCxnSpPr>
          <p:cNvPr id="8" name="直線コネクタ 7"/>
          <p:cNvCxnSpPr/>
          <p:nvPr userDrawn="1"/>
        </p:nvCxnSpPr>
        <p:spPr>
          <a:xfrm>
            <a:off x="0" y="6597352"/>
            <a:ext cx="9144000" cy="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641940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728BB9CA-2982-4FD4-9C4C-59CED28E99F9}" type="datetime1">
              <a:rPr kumimoji="1" lang="ja-JP" altLang="en-US" smtClean="0"/>
              <a:pPr/>
              <a:t>2014/12/18</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8" name="スライド番号プレースホルダー 5"/>
          <p:cNvSpPr txBox="1">
            <a:spLocks/>
          </p:cNvSpPr>
          <p:nvPr userDrawn="1"/>
        </p:nvSpPr>
        <p:spPr>
          <a:xfrm>
            <a:off x="6588224" y="653486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3F2BA07-052C-43A7-9973-F08313D5FA8D}" type="slidenum">
              <a:rPr lang="ja-JP" altLang="en-US" smtClean="0"/>
              <a:pPr/>
              <a:t>‹#›</a:t>
            </a:fld>
            <a:endParaRPr lang="ja-JP" altLang="en-US" dirty="0"/>
          </a:p>
        </p:txBody>
      </p:sp>
      <p:cxnSp>
        <p:nvCxnSpPr>
          <p:cNvPr id="9" name="直線コネクタ 8"/>
          <p:cNvCxnSpPr/>
          <p:nvPr userDrawn="1"/>
        </p:nvCxnSpPr>
        <p:spPr>
          <a:xfrm>
            <a:off x="0" y="6597352"/>
            <a:ext cx="9144000" cy="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942352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738C2CC-E4C2-4C4C-99E4-C9FD7908DD96}" type="datetime1">
              <a:rPr kumimoji="1" lang="ja-JP" altLang="en-US" smtClean="0"/>
              <a:pPr/>
              <a:t>2014/12/18</a:t>
            </a:fld>
            <a:endParaRPr kumimoji="1" lang="ja-JP" altLang="en-US" dirty="0"/>
          </a:p>
        </p:txBody>
      </p:sp>
      <p:sp>
        <p:nvSpPr>
          <p:cNvPr id="8" name="フッター プレースホルダー 7"/>
          <p:cNvSpPr>
            <a:spLocks noGrp="1"/>
          </p:cNvSpPr>
          <p:nvPr>
            <p:ph type="ftr" sz="quarter" idx="11"/>
          </p:nvPr>
        </p:nvSpPr>
        <p:spPr/>
        <p:txBody>
          <a:bodyPr/>
          <a:lstStyle/>
          <a:p>
            <a:endParaRPr kumimoji="1" lang="ja-JP" altLang="en-US" dirty="0"/>
          </a:p>
        </p:txBody>
      </p:sp>
      <p:sp>
        <p:nvSpPr>
          <p:cNvPr id="9" name="スライド番号プレースホルダー 8"/>
          <p:cNvSpPr>
            <a:spLocks noGrp="1"/>
          </p:cNvSpPr>
          <p:nvPr>
            <p:ph type="sldNum" sz="quarter" idx="12"/>
          </p:nvPr>
        </p:nvSpPr>
        <p:spPr/>
        <p:txBody>
          <a:bodyPr/>
          <a:lstStyle/>
          <a:p>
            <a:fld id="{B3F2BA07-052C-43A7-9973-F08313D5FA8D}" type="slidenum">
              <a:rPr kumimoji="1" lang="ja-JP" altLang="en-US" smtClean="0"/>
              <a:pPr/>
              <a:t>‹#›</a:t>
            </a:fld>
            <a:endParaRPr kumimoji="1" lang="ja-JP" altLang="en-US" dirty="0"/>
          </a:p>
        </p:txBody>
      </p:sp>
    </p:spTree>
    <p:extLst>
      <p:ext uri="{BB962C8B-B14F-4D97-AF65-F5344CB8AC3E}">
        <p14:creationId xmlns:p14="http://schemas.microsoft.com/office/powerpoint/2010/main" val="270475318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E99EE77D-DC83-4633-B9C7-17E98AA84987}" type="datetime1">
              <a:rPr kumimoji="1" lang="ja-JP" altLang="en-US" smtClean="0"/>
              <a:pPr/>
              <a:t>2014/12/18</a:t>
            </a:fld>
            <a:endParaRPr kumimoji="1" lang="ja-JP" altLang="en-US" dirty="0"/>
          </a:p>
        </p:txBody>
      </p:sp>
      <p:sp>
        <p:nvSpPr>
          <p:cNvPr id="4" name="フッター プレースホルダー 3"/>
          <p:cNvSpPr>
            <a:spLocks noGrp="1"/>
          </p:cNvSpPr>
          <p:nvPr>
            <p:ph type="ftr" sz="quarter" idx="11"/>
          </p:nvPr>
        </p:nvSpPr>
        <p:spPr/>
        <p:txBody>
          <a:bodyPr/>
          <a:lstStyle/>
          <a:p>
            <a:endParaRPr kumimoji="1" lang="ja-JP" altLang="en-US" dirty="0"/>
          </a:p>
        </p:txBody>
      </p:sp>
      <p:sp>
        <p:nvSpPr>
          <p:cNvPr id="5" name="スライド番号プレースホルダー 4"/>
          <p:cNvSpPr>
            <a:spLocks noGrp="1"/>
          </p:cNvSpPr>
          <p:nvPr>
            <p:ph type="sldNum" sz="quarter" idx="12"/>
          </p:nvPr>
        </p:nvSpPr>
        <p:spPr/>
        <p:txBody>
          <a:bodyPr/>
          <a:lstStyle/>
          <a:p>
            <a:fld id="{B3F2BA07-052C-43A7-9973-F08313D5FA8D}" type="slidenum">
              <a:rPr kumimoji="1" lang="ja-JP" altLang="en-US" smtClean="0"/>
              <a:pPr/>
              <a:t>‹#›</a:t>
            </a:fld>
            <a:endParaRPr kumimoji="1" lang="ja-JP" altLang="en-US" dirty="0"/>
          </a:p>
        </p:txBody>
      </p:sp>
    </p:spTree>
    <p:extLst>
      <p:ext uri="{BB962C8B-B14F-4D97-AF65-F5344CB8AC3E}">
        <p14:creationId xmlns:p14="http://schemas.microsoft.com/office/powerpoint/2010/main" val="80312340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D3B044A-8AF7-4E56-BF34-6C5939994EA9}" type="datetime1">
              <a:rPr kumimoji="1" lang="ja-JP" altLang="en-US" smtClean="0"/>
              <a:pPr/>
              <a:t>2014/12/18</a:t>
            </a:fld>
            <a:endParaRPr kumimoji="1" lang="ja-JP" altLang="en-US" dirty="0"/>
          </a:p>
        </p:txBody>
      </p:sp>
      <p:sp>
        <p:nvSpPr>
          <p:cNvPr id="3" name="フッター プレースホルダー 2"/>
          <p:cNvSpPr>
            <a:spLocks noGrp="1"/>
          </p:cNvSpPr>
          <p:nvPr>
            <p:ph type="ftr" sz="quarter" idx="11"/>
          </p:nvPr>
        </p:nvSpPr>
        <p:spPr/>
        <p:txBody>
          <a:bodyPr/>
          <a:lstStyle/>
          <a:p>
            <a:endParaRPr kumimoji="1" lang="ja-JP" altLang="en-US" dirty="0"/>
          </a:p>
        </p:txBody>
      </p:sp>
      <p:sp>
        <p:nvSpPr>
          <p:cNvPr id="4" name="スライド番号プレースホルダー 3"/>
          <p:cNvSpPr>
            <a:spLocks noGrp="1"/>
          </p:cNvSpPr>
          <p:nvPr>
            <p:ph type="sldNum" sz="quarter" idx="12"/>
          </p:nvPr>
        </p:nvSpPr>
        <p:spPr/>
        <p:txBody>
          <a:bodyPr/>
          <a:lstStyle/>
          <a:p>
            <a:fld id="{B3F2BA07-052C-43A7-9973-F08313D5FA8D}" type="slidenum">
              <a:rPr kumimoji="1" lang="ja-JP" altLang="en-US" smtClean="0"/>
              <a:pPr/>
              <a:t>‹#›</a:t>
            </a:fld>
            <a:endParaRPr kumimoji="1" lang="ja-JP" altLang="en-US" dirty="0"/>
          </a:p>
        </p:txBody>
      </p:sp>
    </p:spTree>
    <p:extLst>
      <p:ext uri="{BB962C8B-B14F-4D97-AF65-F5344CB8AC3E}">
        <p14:creationId xmlns:p14="http://schemas.microsoft.com/office/powerpoint/2010/main" val="20914054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A414D5-81AA-4A79-A152-19FB2CD345EA}" type="datetime1">
              <a:rPr kumimoji="1" lang="ja-JP" altLang="en-US" smtClean="0"/>
              <a:pPr/>
              <a:t>2014/12/18</a:t>
            </a:fld>
            <a:endParaRPr kumimoji="1" lang="ja-JP" altLang="en-US" dirty="0"/>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dirty="0"/>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F2BA07-052C-43A7-9973-F08313D5FA8D}" type="slidenum">
              <a:rPr kumimoji="1" lang="ja-JP" altLang="en-US" smtClean="0"/>
              <a:pPr/>
              <a:t>‹#›</a:t>
            </a:fld>
            <a:endParaRPr kumimoji="1" lang="ja-JP" altLang="en-US" dirty="0"/>
          </a:p>
        </p:txBody>
      </p:sp>
    </p:spTree>
    <p:extLst>
      <p:ext uri="{BB962C8B-B14F-4D97-AF65-F5344CB8AC3E}">
        <p14:creationId xmlns:p14="http://schemas.microsoft.com/office/powerpoint/2010/main" val="729101807"/>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timing>
    <p:tnLst>
      <p:par>
        <p:cTn id="1" dur="indefinite" restart="never" nodeType="tmRoot"/>
      </p:par>
    </p:tnLst>
  </p:timing>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hyperlink" Target="http://4.bp.blogspot.com/-w9PIKT8okRc/U7JKN6_1sDI/AAAAAAAAiMY/gEUw0Y1HTq4/s800/salaryman_ojisan.png" TargetMode="External"/><Relationship Id="rId1" Type="http://schemas.openxmlformats.org/officeDocument/2006/relationships/slideLayout" Target="../slideLayouts/slideLayout4.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40.png"/><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43.png"/><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2.bp.blogspot.com/-J5rMEdVYgtc/VCOJgJEfyoI/AAAAAAAAmys/VHX7hA9CKVQ/s800/pose_yareyare_woman.png"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45.png"/><Relationship Id="rId5" Type="http://schemas.openxmlformats.org/officeDocument/2006/relationships/hyperlink" Target="http://2.bp.blogspot.com/-025NN3AamMo/U6llSyZiOSI/AAAAAAAAhuc/CCAwXU6s1bI/s800/jump_girl.png" TargetMode="External"/><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50.emf"/></Relationships>
</file>

<file path=ppt/slides/_rels/slide41.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52.emf"/></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8" Type="http://schemas.openxmlformats.org/officeDocument/2006/relationships/hyperlink" Target="http://2.bp.blogspot.com/-0HtDcomrRko/UU--xV3I8WI/AAAAAAAAO9Y/sB-qsablUgI/s1600/kenka_friends_female.png" TargetMode="External"/><Relationship Id="rId3" Type="http://schemas.openxmlformats.org/officeDocument/2006/relationships/hyperlink" Target="http://3.bp.blogspot.com/-12tEQTK1JP4/Uab3zBF93UI/AAAAAAAAUVQ/QNA-9ySbvLk/s800/friends_woman.png" TargetMode="External"/><Relationship Id="rId7" Type="http://schemas.openxmlformats.org/officeDocument/2006/relationships/image" Target="../media/image55.png"/><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hyperlink" Target="http://3.bp.blogspot.com/-Bu1jt08n1rc/UO_3dL-BgTI/AAAAAAAAKtc/vFtA95Wq22w/s1600/friends_boys.png" TargetMode="External"/><Relationship Id="rId11" Type="http://schemas.openxmlformats.org/officeDocument/2006/relationships/image" Target="../media/image57.png"/><Relationship Id="rId5" Type="http://schemas.openxmlformats.org/officeDocument/2006/relationships/image" Target="../media/image54.png"/><Relationship Id="rId10" Type="http://schemas.openxmlformats.org/officeDocument/2006/relationships/hyperlink" Target="http://4.bp.blogspot.com/-gCgkk6t3SM0/UU--yRjT3II/AAAAAAAAO9o/s1mjvjruosA/s1600/kenka_friends.png" TargetMode="External"/><Relationship Id="rId4" Type="http://schemas.openxmlformats.org/officeDocument/2006/relationships/image" Target="../media/image53.png"/><Relationship Id="rId9" Type="http://schemas.openxmlformats.org/officeDocument/2006/relationships/image" Target="../media/image56.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7.png"/><Relationship Id="rId2" Type="http://schemas.openxmlformats.org/officeDocument/2006/relationships/notesSlide" Target="../notesSlides/notesSlide46.xml"/><Relationship Id="rId1" Type="http://schemas.openxmlformats.org/officeDocument/2006/relationships/slideLayout" Target="../slideLayouts/slideLayout4.xml"/><Relationship Id="rId6" Type="http://schemas.openxmlformats.org/officeDocument/2006/relationships/hyperlink" Target="http://4.bp.blogspot.com/-gCgkk6t3SM0/UU--yRjT3II/AAAAAAAAO9o/s1mjvjruosA/s1600/kenka_friends.png" TargetMode="External"/><Relationship Id="rId5" Type="http://schemas.openxmlformats.org/officeDocument/2006/relationships/image" Target="../media/image56.png"/><Relationship Id="rId4" Type="http://schemas.openxmlformats.org/officeDocument/2006/relationships/hyperlink" Target="http://2.bp.blogspot.com/-0HtDcomrRko/UU--xV3I8WI/AAAAAAAAO9Y/sB-qsablUgI/s1600/kenka_friends_female.png"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2.gif"/></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95536" y="2130425"/>
            <a:ext cx="8352928" cy="1442591"/>
          </a:xfrm>
        </p:spPr>
        <p:txBody>
          <a:bodyPr>
            <a:normAutofit fontScale="90000"/>
          </a:bodyPr>
          <a:lstStyle/>
          <a:p>
            <a:r>
              <a:rPr kumimoji="1" lang="ja-JP" altLang="en-US" dirty="0" smtClean="0"/>
              <a:t>顧客限定</a:t>
            </a:r>
            <a:r>
              <a:rPr lang="ja-JP" altLang="en-US" dirty="0"/>
              <a:t>に</a:t>
            </a:r>
            <a:r>
              <a:rPr lang="ja-JP" altLang="en-US" dirty="0" smtClean="0"/>
              <a:t>おける外部認知が</a:t>
            </a:r>
            <a:r>
              <a:rPr lang="en-US" altLang="ja-JP" dirty="0" smtClean="0"/>
              <a:t/>
            </a:r>
            <a:br>
              <a:rPr lang="en-US" altLang="ja-JP" dirty="0" smtClean="0"/>
            </a:br>
            <a:r>
              <a:rPr lang="ja-JP" altLang="en-US" dirty="0" smtClean="0"/>
              <a:t>消費者の感じる希少性に与える</a:t>
            </a:r>
            <a:r>
              <a:rPr kumimoji="1" lang="ja-JP" altLang="en-US" dirty="0" smtClean="0"/>
              <a:t>影響</a:t>
            </a:r>
            <a:endParaRPr kumimoji="1" lang="ja-JP" altLang="en-US" dirty="0"/>
          </a:p>
        </p:txBody>
      </p:sp>
      <p:sp>
        <p:nvSpPr>
          <p:cNvPr id="3" name="サブタイトル 2"/>
          <p:cNvSpPr>
            <a:spLocks noGrp="1"/>
          </p:cNvSpPr>
          <p:nvPr>
            <p:ph type="subTitle" idx="1"/>
          </p:nvPr>
        </p:nvSpPr>
        <p:spPr/>
        <p:txBody>
          <a:bodyPr/>
          <a:lstStyle/>
          <a:p>
            <a:pPr algn="l"/>
            <a:r>
              <a:rPr kumimoji="1" lang="ja-JP" altLang="en-US" sz="2800" dirty="0" smtClean="0"/>
              <a:t>拓殖大学　商学部　田嶋ゼミナール</a:t>
            </a:r>
            <a:endParaRPr kumimoji="1" lang="en-US" altLang="ja-JP" sz="2800" dirty="0" smtClean="0"/>
          </a:p>
          <a:p>
            <a:pPr algn="r"/>
            <a:r>
              <a:rPr kumimoji="1" lang="en-US" altLang="ja-JP" dirty="0" smtClean="0"/>
              <a:t>B</a:t>
            </a:r>
            <a:r>
              <a:rPr kumimoji="1" lang="ja-JP" altLang="en-US" dirty="0" smtClean="0"/>
              <a:t>班　永澤　茗荷</a:t>
            </a:r>
            <a:endParaRPr lang="en-US" altLang="ja-JP" dirty="0"/>
          </a:p>
          <a:p>
            <a:pPr algn="r"/>
            <a:r>
              <a:rPr kumimoji="1" lang="ja-JP" altLang="en-US" dirty="0"/>
              <a:t>　</a:t>
            </a:r>
            <a:r>
              <a:rPr lang="ja-JP" altLang="en-US" dirty="0"/>
              <a:t> </a:t>
            </a:r>
            <a:r>
              <a:rPr kumimoji="1" lang="ja-JP" altLang="en-US" dirty="0" smtClean="0"/>
              <a:t>　　清水　永山</a:t>
            </a:r>
            <a:endParaRPr kumimoji="1" lang="en-US" altLang="ja-JP" dirty="0" smtClean="0"/>
          </a:p>
        </p:txBody>
      </p:sp>
      <p:sp>
        <p:nvSpPr>
          <p:cNvPr id="4" name="スライド番号プレースホルダー 3"/>
          <p:cNvSpPr>
            <a:spLocks noGrp="1"/>
          </p:cNvSpPr>
          <p:nvPr>
            <p:ph type="sldNum" sz="quarter" idx="12"/>
          </p:nvPr>
        </p:nvSpPr>
        <p:spPr/>
        <p:txBody>
          <a:bodyPr/>
          <a:lstStyle/>
          <a:p>
            <a:fld id="{B3F2BA07-052C-43A7-9973-F08313D5FA8D}" type="slidenum">
              <a:rPr kumimoji="1" lang="ja-JP" altLang="en-US" smtClean="0"/>
              <a:pPr/>
              <a:t>1</a:t>
            </a:fld>
            <a:endParaRPr kumimoji="1" lang="ja-JP" altLang="en-US" dirty="0"/>
          </a:p>
        </p:txBody>
      </p:sp>
      <p:sp>
        <p:nvSpPr>
          <p:cNvPr id="6" name="テキスト ボックス 4"/>
          <p:cNvSpPr txBox="1"/>
          <p:nvPr/>
        </p:nvSpPr>
        <p:spPr>
          <a:xfrm>
            <a:off x="35496" y="-27384"/>
            <a:ext cx="3600400" cy="369332"/>
          </a:xfrm>
          <a:prstGeom prst="rect">
            <a:avLst/>
          </a:prstGeom>
          <a:noFill/>
        </p:spPr>
        <p:txBody>
          <a:bodyPr wrap="square" rtlCol="0">
            <a:spAutoFit/>
          </a:bodyPr>
          <a:lstStyle/>
          <a:p>
            <a:r>
              <a:rPr lang="en-US" altLang="ja-JP" dirty="0" smtClean="0">
                <a:solidFill>
                  <a:schemeClr val="bg1"/>
                </a:solidFill>
              </a:rPr>
              <a:t>2014.12/23(</a:t>
            </a:r>
            <a:r>
              <a:rPr lang="ja-JP" altLang="en-US" dirty="0">
                <a:solidFill>
                  <a:schemeClr val="bg1"/>
                </a:solidFill>
              </a:rPr>
              <a:t>火</a:t>
            </a:r>
            <a:r>
              <a:rPr lang="en-US" altLang="ja-JP" dirty="0">
                <a:solidFill>
                  <a:schemeClr val="bg1"/>
                </a:solidFill>
              </a:rPr>
              <a:t>)</a:t>
            </a:r>
            <a:endParaRPr lang="en-US" altLang="ja-JP" dirty="0"/>
          </a:p>
        </p:txBody>
      </p:sp>
    </p:spTree>
    <p:extLst>
      <p:ext uri="{BB962C8B-B14F-4D97-AF65-F5344CB8AC3E}">
        <p14:creationId xmlns:p14="http://schemas.microsoft.com/office/powerpoint/2010/main" val="2752311104"/>
      </p:ext>
    </p:extLst>
  </p:cSld>
  <p:clrMapOvr>
    <a:masterClrMapping/>
  </p:clrMapOvr>
  <mc:AlternateContent xmlns:mc="http://schemas.openxmlformats.org/markup-compatibility/2006" xmlns:p14="http://schemas.microsoft.com/office/powerpoint/2010/main">
    <mc:Choice Requires="p14">
      <p:transition spd="slow" p14:dur="2000" advTm="1001"/>
    </mc:Choice>
    <mc:Fallback xmlns="">
      <p:transition spd="slow" advTm="1001"/>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雪マジのねらい</a:t>
            </a:r>
            <a:endParaRPr kumimoji="1" lang="ja-JP" altLang="en-US" dirty="0"/>
          </a:p>
        </p:txBody>
      </p:sp>
      <p:sp>
        <p:nvSpPr>
          <p:cNvPr id="3" name="コンテンツ プレースホルダー 2"/>
          <p:cNvSpPr>
            <a:spLocks noGrp="1"/>
          </p:cNvSpPr>
          <p:nvPr>
            <p:ph idx="1"/>
          </p:nvPr>
        </p:nvSpPr>
        <p:spPr>
          <a:xfrm>
            <a:off x="457200" y="1340768"/>
            <a:ext cx="8229600" cy="2836912"/>
          </a:xfrm>
        </p:spPr>
        <p:txBody>
          <a:bodyPr/>
          <a:lstStyle/>
          <a:p>
            <a:pPr marL="0" indent="0">
              <a:buNone/>
            </a:pPr>
            <a:r>
              <a:rPr lang="ja-JP" altLang="en-US" dirty="0"/>
              <a:t>スノーアクティビティ業界にとって最も重要なエントリー層と考えられる</a:t>
            </a:r>
            <a:r>
              <a:rPr lang="en-US" altLang="ja-JP" dirty="0"/>
              <a:t>19</a:t>
            </a:r>
            <a:r>
              <a:rPr lang="ja-JP" altLang="en-US" dirty="0"/>
              <a:t>歳を対象に、リフト券代を無料にし、一度スノーエリアへ足を運んでもらい、体験してもらうことで再活性化することを目指しました。</a:t>
            </a:r>
          </a:p>
          <a:p>
            <a:pPr marL="0" indent="0" algn="r">
              <a:buNone/>
            </a:pPr>
            <a:r>
              <a:rPr lang="ja-JP" altLang="en-US" sz="1600" dirty="0"/>
              <a:t>雪マジ！</a:t>
            </a:r>
            <a:r>
              <a:rPr lang="en-US" altLang="ja-JP" sz="1600" dirty="0"/>
              <a:t>19</a:t>
            </a:r>
            <a:r>
              <a:rPr lang="ja-JP" altLang="en-US" sz="1600" dirty="0"/>
              <a:t>～</a:t>
            </a:r>
            <a:r>
              <a:rPr lang="en-US" altLang="ja-JP" sz="1600" dirty="0"/>
              <a:t>SNOW MAGIC - </a:t>
            </a:r>
            <a:r>
              <a:rPr lang="ja-JP" altLang="en-US" sz="1600" dirty="0"/>
              <a:t>じゃらんリサーチセンター</a:t>
            </a:r>
          </a:p>
        </p:txBody>
      </p:sp>
      <p:sp>
        <p:nvSpPr>
          <p:cNvPr id="8" name="円形吹き出し 6"/>
          <p:cNvSpPr/>
          <p:nvPr/>
        </p:nvSpPr>
        <p:spPr>
          <a:xfrm>
            <a:off x="4788024" y="4493665"/>
            <a:ext cx="3312368" cy="1872208"/>
          </a:xfrm>
          <a:prstGeom prst="wedgeEllipseCallout">
            <a:avLst>
              <a:gd name="adj1" fmla="val -76394"/>
              <a:gd name="adj2" fmla="val -30953"/>
            </a:avLst>
          </a:prstGeom>
          <a:noFill/>
          <a:ln>
            <a:solidFill>
              <a:srgbClr val="6076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rPr>
              <a:t>やったことが</a:t>
            </a:r>
            <a:r>
              <a:rPr lang="ja-JP" altLang="en-US" b="1" dirty="0" smtClean="0">
                <a:solidFill>
                  <a:schemeClr val="tx1"/>
                </a:solidFill>
              </a:rPr>
              <a:t>ない</a:t>
            </a:r>
            <a:endParaRPr lang="en-US" altLang="ja-JP" b="1" dirty="0" smtClean="0">
              <a:solidFill>
                <a:schemeClr val="tx1"/>
              </a:solidFill>
            </a:endParaRPr>
          </a:p>
          <a:p>
            <a:pPr algn="ctr"/>
            <a:r>
              <a:rPr lang="ja-JP" altLang="en-US" b="1" dirty="0" smtClean="0">
                <a:solidFill>
                  <a:schemeClr val="tx1"/>
                </a:solidFill>
              </a:rPr>
              <a:t>なら</a:t>
            </a:r>
            <a:r>
              <a:rPr lang="ja-JP" altLang="en-US" b="1" dirty="0">
                <a:solidFill>
                  <a:schemeClr val="tx1"/>
                </a:solidFill>
              </a:rPr>
              <a:t>一回は雪山に行ってみようよ</a:t>
            </a:r>
            <a:r>
              <a:rPr lang="en-US" altLang="ja-JP" b="1" dirty="0">
                <a:solidFill>
                  <a:schemeClr val="tx1"/>
                </a:solidFill>
              </a:rPr>
              <a:t>!!!</a:t>
            </a:r>
            <a:endParaRPr kumimoji="1" lang="ja-JP" altLang="en-US" b="1" dirty="0"/>
          </a:p>
        </p:txBody>
      </p:sp>
      <p:sp>
        <p:nvSpPr>
          <p:cNvPr id="6" name="テキスト ボックス 6"/>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現状分析</a:t>
            </a:r>
            <a:endParaRPr kumimoji="1" lang="en-US" altLang="ja-JP" dirty="0" smtClean="0"/>
          </a:p>
        </p:txBody>
      </p:sp>
      <p:pic>
        <p:nvPicPr>
          <p:cNvPr id="5122" name="Picture 2" descr="http://4.bp.blogspot.com/-XiY6kKexVuU/UYzcPujP6sI/AAAAAAAAR9c/M2oD1EBF544/s800/snowboard_ma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0745" y="3933056"/>
            <a:ext cx="2366605" cy="2682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8259302"/>
      </p:ext>
    </p:extLst>
  </p:cSld>
  <p:clrMapOvr>
    <a:masterClrMapping/>
  </p:clrMapOvr>
  <mc:AlternateContent xmlns:mc="http://schemas.openxmlformats.org/markup-compatibility/2006" xmlns:p14="http://schemas.microsoft.com/office/powerpoint/2010/main">
    <mc:Choice Requires="p14">
      <p:transition spd="slow" p14:dur="2000" advTm="1288"/>
    </mc:Choice>
    <mc:Fallback xmlns="">
      <p:transition spd="slow" advTm="1288"/>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971600" y="346646"/>
            <a:ext cx="6408712" cy="922114"/>
          </a:xfrm>
        </p:spPr>
        <p:txBody>
          <a:bodyPr>
            <a:noAutofit/>
          </a:bodyPr>
          <a:lstStyle/>
          <a:p>
            <a:r>
              <a:rPr lang="ja-JP" altLang="en-US" sz="4000" dirty="0"/>
              <a:t>雪マジ（</a:t>
            </a:r>
            <a:r>
              <a:rPr lang="en-US" altLang="ja-JP" sz="4000" dirty="0"/>
              <a:t>19</a:t>
            </a:r>
            <a:r>
              <a:rPr lang="ja-JP" altLang="en-US" sz="4000" dirty="0"/>
              <a:t>歳限定）の実績</a:t>
            </a:r>
            <a:endParaRPr kumimoji="1" lang="ja-JP" altLang="en-US" dirty="0"/>
          </a:p>
        </p:txBody>
      </p:sp>
      <p:graphicFrame>
        <p:nvGraphicFramePr>
          <p:cNvPr id="6" name="表 3"/>
          <p:cNvGraphicFramePr>
            <a:graphicFrameLocks noGrp="1"/>
          </p:cNvGraphicFramePr>
          <p:nvPr>
            <p:extLst>
              <p:ext uri="{D42A27DB-BD31-4B8C-83A1-F6EECF244321}">
                <p14:modId xmlns:p14="http://schemas.microsoft.com/office/powerpoint/2010/main" val="1034664585"/>
              </p:ext>
            </p:extLst>
          </p:nvPr>
        </p:nvGraphicFramePr>
        <p:xfrm>
          <a:off x="789623" y="1196752"/>
          <a:ext cx="7578756" cy="3019490"/>
        </p:xfrm>
        <a:graphic>
          <a:graphicData uri="http://schemas.openxmlformats.org/drawingml/2006/table">
            <a:tbl>
              <a:tblPr firstRow="1" bandRow="1">
                <a:tableStyleId>{5C22544A-7EE6-4342-B048-85BDC9FD1C3A}</a:tableStyleId>
              </a:tblPr>
              <a:tblGrid>
                <a:gridCol w="1894689">
                  <a:extLst>
                    <a:ext uri="{9D8B030D-6E8A-4147-A177-3AD203B41FA5}">
                      <a16:colId xmlns:a16="http://schemas.microsoft.com/office/drawing/2014/main" xmlns="" val="20000"/>
                    </a:ext>
                  </a:extLst>
                </a:gridCol>
                <a:gridCol w="1894689">
                  <a:extLst>
                    <a:ext uri="{9D8B030D-6E8A-4147-A177-3AD203B41FA5}">
                      <a16:colId xmlns:a16="http://schemas.microsoft.com/office/drawing/2014/main" xmlns="" val="20001"/>
                    </a:ext>
                  </a:extLst>
                </a:gridCol>
                <a:gridCol w="1894689">
                  <a:extLst>
                    <a:ext uri="{9D8B030D-6E8A-4147-A177-3AD203B41FA5}">
                      <a16:colId xmlns:a16="http://schemas.microsoft.com/office/drawing/2014/main" xmlns="" val="20002"/>
                    </a:ext>
                  </a:extLst>
                </a:gridCol>
                <a:gridCol w="1894689">
                  <a:extLst>
                    <a:ext uri="{9D8B030D-6E8A-4147-A177-3AD203B41FA5}">
                      <a16:colId xmlns:a16="http://schemas.microsoft.com/office/drawing/2014/main" xmlns="" val="20003"/>
                    </a:ext>
                  </a:extLst>
                </a:gridCol>
              </a:tblGrid>
              <a:tr h="603898">
                <a:tc>
                  <a:txBody>
                    <a:bodyPr/>
                    <a:lstStyle/>
                    <a:p>
                      <a:pPr algn="ctr"/>
                      <a:r>
                        <a:rPr kumimoji="1" lang="ja-JP" altLang="en-US" dirty="0" smtClean="0"/>
                        <a:t>雪マジ実績</a:t>
                      </a:r>
                    </a:p>
                  </a:txBody>
                  <a:tcPr anchor="ctr"/>
                </a:tc>
                <a:tc>
                  <a:txBody>
                    <a:bodyPr/>
                    <a:lstStyle/>
                    <a:p>
                      <a:pPr algn="ctr"/>
                      <a:r>
                        <a:rPr kumimoji="1" lang="ja-JP" altLang="en-US" dirty="0" smtClean="0"/>
                        <a:t>２０１１年度</a:t>
                      </a:r>
                      <a:endParaRPr kumimoji="1" lang="ja-JP" altLang="en-US" dirty="0"/>
                    </a:p>
                  </a:txBody>
                  <a:tcPr anchor="ctr"/>
                </a:tc>
                <a:tc>
                  <a:txBody>
                    <a:bodyPr/>
                    <a:lstStyle/>
                    <a:p>
                      <a:pPr algn="ctr"/>
                      <a:r>
                        <a:rPr kumimoji="1" lang="ja-JP" altLang="en-US" dirty="0" smtClean="0"/>
                        <a:t>２０１２年度</a:t>
                      </a:r>
                      <a:endParaRPr kumimoji="1" lang="ja-JP" altLang="en-US" dirty="0"/>
                    </a:p>
                  </a:txBody>
                  <a:tcPr anchor="ctr"/>
                </a:tc>
                <a:tc>
                  <a:txBody>
                    <a:bodyPr/>
                    <a:lstStyle/>
                    <a:p>
                      <a:pPr algn="ctr"/>
                      <a:r>
                        <a:rPr kumimoji="1" lang="ja-JP" altLang="en-US" dirty="0" smtClean="0"/>
                        <a:t>２０１３年度</a:t>
                      </a:r>
                      <a:endParaRPr kumimoji="1" lang="ja-JP" altLang="en-US" dirty="0"/>
                    </a:p>
                  </a:txBody>
                  <a:tcPr anchor="ctr"/>
                </a:tc>
                <a:extLst>
                  <a:ext uri="{0D108BD9-81ED-4DB2-BD59-A6C34878D82A}">
                    <a16:rowId xmlns:a16="http://schemas.microsoft.com/office/drawing/2014/main" xmlns="" val="10000"/>
                  </a:ext>
                </a:extLst>
              </a:tr>
              <a:tr h="603898">
                <a:tc>
                  <a:txBody>
                    <a:bodyPr/>
                    <a:lstStyle/>
                    <a:p>
                      <a:pPr algn="ctr"/>
                      <a:r>
                        <a:rPr kumimoji="1" lang="ja-JP" altLang="en-US" dirty="0" smtClean="0"/>
                        <a:t>スキー場数</a:t>
                      </a:r>
                      <a:endParaRPr kumimoji="1" lang="ja-JP" altLang="en-US" dirty="0"/>
                    </a:p>
                  </a:txBody>
                  <a:tcPr anchor="ctr"/>
                </a:tc>
                <a:tc>
                  <a:txBody>
                    <a:bodyPr/>
                    <a:lstStyle/>
                    <a:p>
                      <a:pPr algn="ctr"/>
                      <a:r>
                        <a:rPr kumimoji="1" lang="ja-JP" altLang="en-US" dirty="0" smtClean="0"/>
                        <a:t>８９か所</a:t>
                      </a:r>
                      <a:endParaRPr kumimoji="1" lang="ja-JP" altLang="en-US" dirty="0"/>
                    </a:p>
                  </a:txBody>
                  <a:tcPr anchor="ctr"/>
                </a:tc>
                <a:tc>
                  <a:txBody>
                    <a:bodyPr/>
                    <a:lstStyle/>
                    <a:p>
                      <a:pPr algn="ctr"/>
                      <a:r>
                        <a:rPr kumimoji="1" lang="ja-JP" altLang="en-US" dirty="0" smtClean="0"/>
                        <a:t>１３６か所</a:t>
                      </a:r>
                      <a:endParaRPr kumimoji="1" lang="ja-JP" altLang="en-US" dirty="0"/>
                    </a:p>
                  </a:txBody>
                  <a:tcPr anchor="ctr"/>
                </a:tc>
                <a:tc>
                  <a:txBody>
                    <a:bodyPr/>
                    <a:lstStyle/>
                    <a:p>
                      <a:pPr algn="ctr"/>
                      <a:r>
                        <a:rPr kumimoji="1" lang="ja-JP" altLang="en-US" dirty="0" smtClean="0"/>
                        <a:t>１７３か所</a:t>
                      </a:r>
                      <a:endParaRPr kumimoji="1" lang="ja-JP" altLang="en-US" dirty="0"/>
                    </a:p>
                  </a:txBody>
                  <a:tcPr anchor="ctr"/>
                </a:tc>
                <a:extLst>
                  <a:ext uri="{0D108BD9-81ED-4DB2-BD59-A6C34878D82A}">
                    <a16:rowId xmlns:a16="http://schemas.microsoft.com/office/drawing/2014/main" xmlns="" val="10001"/>
                  </a:ext>
                </a:extLst>
              </a:tr>
              <a:tr h="603898">
                <a:tc>
                  <a:txBody>
                    <a:bodyPr/>
                    <a:lstStyle/>
                    <a:p>
                      <a:pPr algn="ctr"/>
                      <a:r>
                        <a:rPr kumimoji="1" lang="ja-JP" altLang="en-US" dirty="0" smtClean="0"/>
                        <a:t>会員人数</a:t>
                      </a:r>
                      <a:endParaRPr kumimoji="1" lang="en-US" altLang="ja-JP" dirty="0" smtClean="0"/>
                    </a:p>
                  </a:txBody>
                  <a:tcPr anchor="ctr"/>
                </a:tc>
                <a:tc>
                  <a:txBody>
                    <a:bodyPr/>
                    <a:lstStyle/>
                    <a:p>
                      <a:pPr algn="ctr"/>
                      <a:r>
                        <a:rPr kumimoji="1" lang="ja-JP" altLang="en-US" dirty="0" smtClean="0"/>
                        <a:t>５万人</a:t>
                      </a:r>
                      <a:endParaRPr kumimoji="1" lang="ja-JP" altLang="en-US" dirty="0"/>
                    </a:p>
                  </a:txBody>
                  <a:tcPr anchor="ctr"/>
                </a:tc>
                <a:tc>
                  <a:txBody>
                    <a:bodyPr/>
                    <a:lstStyle/>
                    <a:p>
                      <a:pPr algn="ctr"/>
                      <a:r>
                        <a:rPr kumimoji="1" lang="ja-JP" altLang="en-US" dirty="0" smtClean="0"/>
                        <a:t>１０．８万人</a:t>
                      </a:r>
                      <a:endParaRPr kumimoji="1" lang="ja-JP" altLang="en-US" dirty="0"/>
                    </a:p>
                  </a:txBody>
                  <a:tcPr anchor="ctr"/>
                </a:tc>
                <a:tc>
                  <a:txBody>
                    <a:bodyPr/>
                    <a:lstStyle/>
                    <a:p>
                      <a:pPr algn="ctr"/>
                      <a:r>
                        <a:rPr kumimoji="1" lang="ja-JP" altLang="en-US" dirty="0" smtClean="0"/>
                        <a:t>１５万人</a:t>
                      </a:r>
                      <a:endParaRPr kumimoji="1" lang="ja-JP" altLang="en-US" dirty="0"/>
                    </a:p>
                  </a:txBody>
                  <a:tcPr anchor="ctr"/>
                </a:tc>
                <a:extLst>
                  <a:ext uri="{0D108BD9-81ED-4DB2-BD59-A6C34878D82A}">
                    <a16:rowId xmlns:a16="http://schemas.microsoft.com/office/drawing/2014/main" xmlns="" val="10002"/>
                  </a:ext>
                </a:extLst>
              </a:tr>
              <a:tr h="603898">
                <a:tc>
                  <a:txBody>
                    <a:bodyPr/>
                    <a:lstStyle/>
                    <a:p>
                      <a:pPr algn="ctr"/>
                      <a:r>
                        <a:rPr kumimoji="1" lang="ja-JP" altLang="en-US" dirty="0" smtClean="0"/>
                        <a:t>動員人数</a:t>
                      </a:r>
                      <a:endParaRPr kumimoji="1" lang="ja-JP" altLang="en-US" dirty="0"/>
                    </a:p>
                  </a:txBody>
                  <a:tcPr anchor="ctr"/>
                </a:tc>
                <a:tc>
                  <a:txBody>
                    <a:bodyPr/>
                    <a:lstStyle/>
                    <a:p>
                      <a:pPr algn="ctr"/>
                      <a:r>
                        <a:rPr kumimoji="1" lang="ja-JP" altLang="en-US" dirty="0" smtClean="0"/>
                        <a:t>１２．８万人</a:t>
                      </a:r>
                      <a:endParaRPr kumimoji="1" lang="ja-JP" altLang="en-US" dirty="0"/>
                    </a:p>
                  </a:txBody>
                  <a:tcPr anchor="ctr"/>
                </a:tc>
                <a:tc>
                  <a:txBody>
                    <a:bodyPr/>
                    <a:lstStyle/>
                    <a:p>
                      <a:pPr algn="ctr"/>
                      <a:r>
                        <a:rPr kumimoji="1" lang="ja-JP" altLang="en-US" dirty="0" smtClean="0"/>
                        <a:t>３４．６万人</a:t>
                      </a:r>
                      <a:endParaRPr kumimoji="1" lang="ja-JP" altLang="en-US" dirty="0"/>
                    </a:p>
                  </a:txBody>
                  <a:tcPr anchor="ctr"/>
                </a:tc>
                <a:tc>
                  <a:txBody>
                    <a:bodyPr/>
                    <a:lstStyle/>
                    <a:p>
                      <a:pPr algn="ctr"/>
                      <a:r>
                        <a:rPr kumimoji="1" lang="ja-JP" altLang="en-US" dirty="0" smtClean="0"/>
                        <a:t>５２．８万人</a:t>
                      </a:r>
                      <a:endParaRPr kumimoji="1" lang="ja-JP" altLang="en-US" dirty="0"/>
                    </a:p>
                  </a:txBody>
                  <a:tcPr anchor="ctr"/>
                </a:tc>
                <a:extLst>
                  <a:ext uri="{0D108BD9-81ED-4DB2-BD59-A6C34878D82A}">
                    <a16:rowId xmlns:a16="http://schemas.microsoft.com/office/drawing/2014/main" xmlns="" val="10003"/>
                  </a:ext>
                </a:extLst>
              </a:tr>
              <a:tr h="603898">
                <a:tc>
                  <a:txBody>
                    <a:bodyPr/>
                    <a:lstStyle/>
                    <a:p>
                      <a:pPr algn="ctr"/>
                      <a:r>
                        <a:rPr kumimoji="1" lang="ja-JP" altLang="en-US" dirty="0" smtClean="0"/>
                        <a:t>平均来訪回数</a:t>
                      </a:r>
                      <a:endParaRPr kumimoji="1" lang="ja-JP" altLang="en-US" dirty="0"/>
                    </a:p>
                  </a:txBody>
                  <a:tcPr anchor="ctr"/>
                </a:tc>
                <a:tc>
                  <a:txBody>
                    <a:bodyPr/>
                    <a:lstStyle/>
                    <a:p>
                      <a:pPr algn="ctr"/>
                      <a:endParaRPr kumimoji="1" lang="ja-JP" altLang="en-US" dirty="0"/>
                    </a:p>
                  </a:txBody>
                  <a:tcPr anchor="ctr"/>
                </a:tc>
                <a:tc>
                  <a:txBody>
                    <a:bodyPr/>
                    <a:lstStyle/>
                    <a:p>
                      <a:pPr algn="ctr"/>
                      <a:r>
                        <a:rPr kumimoji="1" lang="ja-JP" altLang="en-US" dirty="0" smtClean="0"/>
                        <a:t>３．２１回</a:t>
                      </a:r>
                      <a:endParaRPr kumimoji="1" lang="ja-JP" altLang="en-US" dirty="0"/>
                    </a:p>
                  </a:txBody>
                  <a:tcPr anchor="ctr"/>
                </a:tc>
                <a:tc>
                  <a:txBody>
                    <a:bodyPr/>
                    <a:lstStyle/>
                    <a:p>
                      <a:pPr algn="ctr"/>
                      <a:r>
                        <a:rPr kumimoji="1" lang="ja-JP" altLang="en-US" dirty="0" smtClean="0"/>
                        <a:t>３．５回</a:t>
                      </a:r>
                      <a:endParaRPr kumimoji="1" lang="ja-JP" altLang="en-US" dirty="0"/>
                    </a:p>
                  </a:txBody>
                  <a:tcPr anchor="ctr"/>
                </a:tc>
                <a:extLst>
                  <a:ext uri="{0D108BD9-81ED-4DB2-BD59-A6C34878D82A}">
                    <a16:rowId xmlns:a16="http://schemas.microsoft.com/office/drawing/2014/main" xmlns="" val="10004"/>
                  </a:ext>
                </a:extLst>
              </a:tr>
            </a:tbl>
          </a:graphicData>
        </a:graphic>
      </p:graphicFrame>
      <p:sp>
        <p:nvSpPr>
          <p:cNvPr id="11" name="テキスト ボックス 7"/>
          <p:cNvSpPr txBox="1"/>
          <p:nvPr/>
        </p:nvSpPr>
        <p:spPr>
          <a:xfrm>
            <a:off x="3491880" y="4365104"/>
            <a:ext cx="4863383" cy="338554"/>
          </a:xfrm>
          <a:prstGeom prst="rect">
            <a:avLst/>
          </a:prstGeom>
          <a:noFill/>
        </p:spPr>
        <p:txBody>
          <a:bodyPr wrap="none" rtlCol="0">
            <a:spAutoFit/>
          </a:bodyPr>
          <a:lstStyle/>
          <a:p>
            <a:r>
              <a:rPr lang="ja-JP" altLang="en-US" sz="1600" dirty="0"/>
              <a:t>雪マジ！</a:t>
            </a:r>
            <a:r>
              <a:rPr lang="en-US" altLang="ja-JP" sz="1600" dirty="0"/>
              <a:t>19</a:t>
            </a:r>
            <a:r>
              <a:rPr lang="ja-JP" altLang="en-US" sz="1600" dirty="0"/>
              <a:t>～</a:t>
            </a:r>
            <a:r>
              <a:rPr lang="en-US" altLang="ja-JP" sz="1600" dirty="0"/>
              <a:t>SNOW MAGIC - </a:t>
            </a:r>
            <a:r>
              <a:rPr lang="ja-JP" altLang="en-US" sz="1600" dirty="0"/>
              <a:t>じゃらんリサーチセンター</a:t>
            </a:r>
            <a:endParaRPr kumimoji="1" lang="ja-JP" altLang="en-US" sz="1600" dirty="0"/>
          </a:p>
        </p:txBody>
      </p:sp>
      <p:sp>
        <p:nvSpPr>
          <p:cNvPr id="12" name="角丸四角形吹き出し 9"/>
          <p:cNvSpPr/>
          <p:nvPr/>
        </p:nvSpPr>
        <p:spPr>
          <a:xfrm>
            <a:off x="830317" y="4293096"/>
            <a:ext cx="2301523" cy="803017"/>
          </a:xfrm>
          <a:prstGeom prst="wedgeRoundRectCallout">
            <a:avLst>
              <a:gd name="adj1" fmla="val 65552"/>
              <a:gd name="adj2" fmla="val -57350"/>
              <a:gd name="adj3" fmla="val 1666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年々増加傾向！</a:t>
            </a:r>
            <a:endParaRPr kumimoji="1" lang="ja-JP" altLang="en-US" b="1" dirty="0"/>
          </a:p>
        </p:txBody>
      </p:sp>
      <p:cxnSp>
        <p:nvCxnSpPr>
          <p:cNvPr id="4" name="直線矢印コネクタ 3"/>
          <p:cNvCxnSpPr/>
          <p:nvPr/>
        </p:nvCxnSpPr>
        <p:spPr>
          <a:xfrm flipV="1">
            <a:off x="2686061" y="3691901"/>
            <a:ext cx="1885950" cy="594360"/>
          </a:xfrm>
          <a:prstGeom prst="straightConnector1">
            <a:avLst/>
          </a:prstGeom>
          <a:ln w="6350">
            <a:solidFill>
              <a:schemeClr val="bg1"/>
            </a:solidFill>
            <a:headEnd type="none"/>
            <a:tailEnd type="none"/>
          </a:ln>
        </p:spPr>
        <p:style>
          <a:lnRef idx="2">
            <a:schemeClr val="accent1">
              <a:shade val="50000"/>
            </a:schemeClr>
          </a:lnRef>
          <a:fillRef idx="1">
            <a:schemeClr val="accent1"/>
          </a:fillRef>
          <a:effectRef idx="0">
            <a:schemeClr val="accent1"/>
          </a:effectRef>
          <a:fontRef idx="minor">
            <a:schemeClr val="lt1"/>
          </a:fontRef>
        </p:style>
      </p:cxnSp>
      <p:sp>
        <p:nvSpPr>
          <p:cNvPr id="10" name="テキスト ボックス 12"/>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現状分析</a:t>
            </a:r>
            <a:endParaRPr kumimoji="1" lang="en-US" altLang="ja-JP" dirty="0" smtClean="0"/>
          </a:p>
        </p:txBody>
      </p:sp>
      <p:sp>
        <p:nvSpPr>
          <p:cNvPr id="5" name="正方形/長方形 4"/>
          <p:cNvSpPr/>
          <p:nvPr/>
        </p:nvSpPr>
        <p:spPr>
          <a:xfrm>
            <a:off x="1763688" y="5229200"/>
            <a:ext cx="5904656" cy="11521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年々増加傾向に</a:t>
            </a:r>
            <a:r>
              <a:rPr lang="ja-JP" altLang="en-US" dirty="0" smtClean="0">
                <a:solidFill>
                  <a:schemeClr val="tx1"/>
                </a:solidFill>
              </a:rPr>
              <a:t>ある</a:t>
            </a:r>
            <a:r>
              <a:rPr lang="ja-JP" altLang="en-US" dirty="0">
                <a:solidFill>
                  <a:schemeClr val="tx1"/>
                </a:solidFill>
              </a:rPr>
              <a:t>会員人数、動員人数から</a:t>
            </a:r>
            <a:endParaRPr lang="en-US" altLang="ja-JP" dirty="0">
              <a:solidFill>
                <a:schemeClr val="tx1"/>
              </a:solidFill>
            </a:endParaRPr>
          </a:p>
          <a:p>
            <a:pPr algn="ctr"/>
            <a:r>
              <a:rPr lang="ja-JP" altLang="en-US" dirty="0">
                <a:solidFill>
                  <a:schemeClr val="tx1"/>
                </a:solidFill>
              </a:rPr>
              <a:t>雪マジの</a:t>
            </a:r>
            <a:r>
              <a:rPr lang="ja-JP" altLang="en-US" b="1" dirty="0">
                <a:solidFill>
                  <a:schemeClr val="tx1"/>
                </a:solidFill>
              </a:rPr>
              <a:t>試用意向</a:t>
            </a:r>
            <a:r>
              <a:rPr lang="ja-JP" altLang="en-US" dirty="0">
                <a:solidFill>
                  <a:schemeClr val="tx1"/>
                </a:solidFill>
              </a:rPr>
              <a:t>の高まりに注目！</a:t>
            </a:r>
            <a:r>
              <a:rPr lang="ja-JP" altLang="en-US" dirty="0" smtClean="0">
                <a:solidFill>
                  <a:schemeClr val="tx1"/>
                </a:solidFill>
              </a:rPr>
              <a:t>！</a:t>
            </a:r>
            <a:endParaRPr kumimoji="1" lang="ja-JP" altLang="en-US" dirty="0">
              <a:solidFill>
                <a:schemeClr val="tx1"/>
              </a:solidFill>
            </a:endParaRPr>
          </a:p>
        </p:txBody>
      </p:sp>
    </p:spTree>
    <p:extLst>
      <p:ext uri="{BB962C8B-B14F-4D97-AF65-F5344CB8AC3E}">
        <p14:creationId xmlns:p14="http://schemas.microsoft.com/office/powerpoint/2010/main" val="68430547"/>
      </p:ext>
    </p:extLst>
  </p:cSld>
  <p:clrMapOvr>
    <a:masterClrMapping/>
  </p:clrMapOvr>
  <mc:AlternateContent xmlns:mc="http://schemas.openxmlformats.org/markup-compatibility/2006" xmlns:p14="http://schemas.microsoft.com/office/powerpoint/2010/main">
    <mc:Choice Requires="p14">
      <p:transition spd="slow" p14:dur="2000" advTm="925"/>
    </mc:Choice>
    <mc:Fallback xmlns="">
      <p:transition spd="slow" advTm="925"/>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問題意識</a:t>
            </a:r>
            <a:endParaRPr kumimoji="1" lang="ja-JP" altLang="en-US" dirty="0"/>
          </a:p>
        </p:txBody>
      </p:sp>
      <p:sp>
        <p:nvSpPr>
          <p:cNvPr id="5" name="コンテンツ プレースホルダー 4"/>
          <p:cNvSpPr>
            <a:spLocks noGrp="1"/>
          </p:cNvSpPr>
          <p:nvPr>
            <p:ph idx="1"/>
          </p:nvPr>
        </p:nvSpPr>
        <p:spPr>
          <a:xfrm>
            <a:off x="395536" y="1628800"/>
            <a:ext cx="8229600" cy="45259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indent="0" algn="ctr">
              <a:buNone/>
            </a:pPr>
            <a:r>
              <a:rPr lang="ja-JP" altLang="en-US" sz="4400" dirty="0">
                <a:solidFill>
                  <a:schemeClr val="tx1"/>
                </a:solidFill>
              </a:rPr>
              <a:t>雪マジの１９歳</a:t>
            </a:r>
            <a:r>
              <a:rPr lang="ja-JP" altLang="en-US" sz="4400" dirty="0" smtClean="0">
                <a:solidFill>
                  <a:schemeClr val="tx1"/>
                </a:solidFill>
              </a:rPr>
              <a:t>限定</a:t>
            </a:r>
            <a:r>
              <a:rPr lang="ja-JP" altLang="en-US" sz="4400" dirty="0">
                <a:solidFill>
                  <a:schemeClr val="tx1"/>
                </a:solidFill>
              </a:rPr>
              <a:t>と</a:t>
            </a:r>
          </a:p>
          <a:p>
            <a:pPr marL="0" indent="0" algn="ctr">
              <a:buNone/>
            </a:pPr>
            <a:r>
              <a:rPr lang="ja-JP" altLang="en-US" sz="4400" dirty="0">
                <a:solidFill>
                  <a:schemeClr val="tx1"/>
                </a:solidFill>
              </a:rPr>
              <a:t>従来の</a:t>
            </a:r>
            <a:r>
              <a:rPr lang="ja-JP" altLang="en-US" sz="4400" dirty="0" smtClean="0">
                <a:solidFill>
                  <a:schemeClr val="tx1"/>
                </a:solidFill>
              </a:rPr>
              <a:t>限定は 何が違うのか？</a:t>
            </a:r>
            <a:endParaRPr lang="ja-JP" altLang="en-US" sz="4400" dirty="0">
              <a:solidFill>
                <a:schemeClr val="tx1"/>
              </a:solidFill>
            </a:endParaRPr>
          </a:p>
          <a:p>
            <a:pPr marL="0" indent="0" algn="ctr">
              <a:buNone/>
            </a:pPr>
            <a:endParaRPr lang="ja-JP" altLang="en-US" dirty="0">
              <a:solidFill>
                <a:schemeClr val="tx1"/>
              </a:solidFill>
            </a:endParaRPr>
          </a:p>
        </p:txBody>
      </p:sp>
    </p:spTree>
    <p:extLst>
      <p:ext uri="{BB962C8B-B14F-4D97-AF65-F5344CB8AC3E}">
        <p14:creationId xmlns:p14="http://schemas.microsoft.com/office/powerpoint/2010/main" val="29417993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6632"/>
            <a:ext cx="8229600" cy="1143000"/>
          </a:xfrm>
        </p:spPr>
        <p:txBody>
          <a:bodyPr/>
          <a:lstStyle/>
          <a:p>
            <a:r>
              <a:rPr lang="ja-JP" altLang="en-US" sz="3600" dirty="0"/>
              <a:t>セグメンテーション（</a:t>
            </a:r>
            <a:r>
              <a:rPr lang="ja-JP" altLang="en-US" sz="3600"/>
              <a:t>細分化</a:t>
            </a:r>
            <a:r>
              <a:rPr lang="ja-JP" altLang="en-US" sz="3600" smtClean="0"/>
              <a:t>）</a:t>
            </a:r>
            <a:endParaRPr kumimoji="1" lang="ja-JP" altLang="en-US" dirty="0"/>
          </a:p>
        </p:txBody>
      </p:sp>
      <p:grpSp>
        <p:nvGrpSpPr>
          <p:cNvPr id="56" name="グループ化 28"/>
          <p:cNvGrpSpPr/>
          <p:nvPr/>
        </p:nvGrpSpPr>
        <p:grpSpPr>
          <a:xfrm>
            <a:off x="438224" y="1636005"/>
            <a:ext cx="3060332" cy="1962121"/>
            <a:chOff x="493353" y="1781996"/>
            <a:chExt cx="3060332" cy="1962121"/>
          </a:xfrm>
        </p:grpSpPr>
        <p:pic>
          <p:nvPicPr>
            <p:cNvPr id="1026" name="Picture 2" descr="おじさんサラリーマンのイラスト">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66187" y="2455527"/>
              <a:ext cx="620892" cy="835862"/>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6292" y="2718743"/>
              <a:ext cx="319557" cy="844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78804" y="1994004"/>
              <a:ext cx="362687" cy="879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85848" y="1930587"/>
              <a:ext cx="382542" cy="940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65580" y="2805132"/>
              <a:ext cx="356583" cy="835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4182" y="2308938"/>
              <a:ext cx="382541" cy="819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円/楕円 15"/>
            <p:cNvSpPr/>
            <p:nvPr/>
          </p:nvSpPr>
          <p:spPr>
            <a:xfrm>
              <a:off x="493353" y="1781996"/>
              <a:ext cx="3060332" cy="196212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57" name="テキスト ボックス 6"/>
          <p:cNvSpPr txBox="1"/>
          <p:nvPr/>
        </p:nvSpPr>
        <p:spPr>
          <a:xfrm>
            <a:off x="775052" y="980728"/>
            <a:ext cx="2492990" cy="369332"/>
          </a:xfrm>
          <a:prstGeom prst="rect">
            <a:avLst/>
          </a:prstGeom>
          <a:noFill/>
        </p:spPr>
        <p:txBody>
          <a:bodyPr wrap="none" rtlCol="0">
            <a:spAutoFit/>
          </a:bodyPr>
          <a:lstStyle/>
          <a:p>
            <a:r>
              <a:rPr kumimoji="1" lang="ja-JP" altLang="en-US" dirty="0" smtClean="0"/>
              <a:t>セグメンテーション前</a:t>
            </a:r>
            <a:endParaRPr kumimoji="1" lang="ja-JP" altLang="en-US" dirty="0"/>
          </a:p>
        </p:txBody>
      </p:sp>
      <p:sp>
        <p:nvSpPr>
          <p:cNvPr id="58" name="右矢印 7"/>
          <p:cNvSpPr/>
          <p:nvPr/>
        </p:nvSpPr>
        <p:spPr>
          <a:xfrm flipV="1">
            <a:off x="3791552" y="1996558"/>
            <a:ext cx="757039" cy="997174"/>
          </a:xfrm>
          <a:prstGeom prst="rightArrow">
            <a:avLst>
              <a:gd name="adj1" fmla="val 50000"/>
              <a:gd name="adj2" fmla="val 4828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59" name="テキスト ボックス 9"/>
          <p:cNvSpPr txBox="1"/>
          <p:nvPr/>
        </p:nvSpPr>
        <p:spPr>
          <a:xfrm>
            <a:off x="5486814" y="980728"/>
            <a:ext cx="2492990" cy="369332"/>
          </a:xfrm>
          <a:prstGeom prst="rect">
            <a:avLst/>
          </a:prstGeom>
          <a:noFill/>
        </p:spPr>
        <p:txBody>
          <a:bodyPr wrap="none" rtlCol="0">
            <a:spAutoFit/>
          </a:bodyPr>
          <a:lstStyle/>
          <a:p>
            <a:r>
              <a:rPr kumimoji="1" lang="ja-JP" altLang="en-US" dirty="0" smtClean="0"/>
              <a:t>セグメンテーション後</a:t>
            </a:r>
            <a:endParaRPr kumimoji="1" lang="ja-JP" altLang="en-US" dirty="0"/>
          </a:p>
        </p:txBody>
      </p:sp>
      <p:grpSp>
        <p:nvGrpSpPr>
          <p:cNvPr id="71" name="グループ化 13"/>
          <p:cNvGrpSpPr/>
          <p:nvPr/>
        </p:nvGrpSpPr>
        <p:grpSpPr>
          <a:xfrm>
            <a:off x="6096852" y="1412776"/>
            <a:ext cx="1872561" cy="1159976"/>
            <a:chOff x="5724128" y="1972889"/>
            <a:chExt cx="2376264" cy="1296144"/>
          </a:xfrm>
        </p:grpSpPr>
        <p:pic>
          <p:nvPicPr>
            <p:cNvPr id="26"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42378" y="2068245"/>
              <a:ext cx="477895" cy="1105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56861" y="2005294"/>
              <a:ext cx="421064" cy="1168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角丸四角形 34"/>
            <p:cNvSpPr/>
            <p:nvPr/>
          </p:nvSpPr>
          <p:spPr>
            <a:xfrm>
              <a:off x="5940152" y="1972889"/>
              <a:ext cx="2160240" cy="1296144"/>
            </a:xfrm>
            <a:prstGeom prst="roundRect">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正方形/長方形 35"/>
            <p:cNvSpPr/>
            <p:nvPr/>
          </p:nvSpPr>
          <p:spPr>
            <a:xfrm>
              <a:off x="5724128" y="2221137"/>
              <a:ext cx="432048" cy="778046"/>
            </a:xfrm>
            <a:prstGeom prst="rect">
              <a:avLst/>
            </a:prstGeom>
            <a:solidFill>
              <a:schemeClr val="bg1"/>
            </a:soli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学生</a:t>
              </a:r>
              <a:endParaRPr kumimoji="1" lang="ja-JP" altLang="en-US" dirty="0">
                <a:solidFill>
                  <a:schemeClr val="tx1"/>
                </a:solidFill>
              </a:endParaRPr>
            </a:p>
          </p:txBody>
        </p:sp>
      </p:grpSp>
      <p:grpSp>
        <p:nvGrpSpPr>
          <p:cNvPr id="72" name="グループ化 21"/>
          <p:cNvGrpSpPr/>
          <p:nvPr/>
        </p:nvGrpSpPr>
        <p:grpSpPr>
          <a:xfrm>
            <a:off x="6116249" y="2743049"/>
            <a:ext cx="1892846" cy="1161314"/>
            <a:chOff x="5768846" y="3470302"/>
            <a:chExt cx="2402006" cy="1296144"/>
          </a:xfrm>
        </p:grpSpPr>
        <p:grpSp>
          <p:nvGrpSpPr>
            <p:cNvPr id="15" name="グループ化 42"/>
            <p:cNvGrpSpPr/>
            <p:nvPr/>
          </p:nvGrpSpPr>
          <p:grpSpPr>
            <a:xfrm>
              <a:off x="5768846" y="3470302"/>
              <a:ext cx="2402006" cy="1296144"/>
              <a:chOff x="5768846" y="3470302"/>
              <a:chExt cx="2402006" cy="1296144"/>
            </a:xfrm>
          </p:grpSpPr>
          <p:sp>
            <p:nvSpPr>
              <p:cNvPr id="31" name="角丸四角形 44"/>
              <p:cNvSpPr/>
              <p:nvPr/>
            </p:nvSpPr>
            <p:spPr>
              <a:xfrm>
                <a:off x="6010612" y="3470302"/>
                <a:ext cx="2160240" cy="1296144"/>
              </a:xfrm>
              <a:prstGeom prst="roundRect">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2" name="正方形/長方形 45"/>
              <p:cNvSpPr/>
              <p:nvPr/>
            </p:nvSpPr>
            <p:spPr>
              <a:xfrm>
                <a:off x="5768846" y="3718550"/>
                <a:ext cx="432048" cy="778046"/>
              </a:xfrm>
              <a:prstGeom prst="rect">
                <a:avLst/>
              </a:prstGeom>
              <a:solidFill>
                <a:schemeClr val="bg1"/>
              </a:soli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独身</a:t>
                </a:r>
                <a:endParaRPr kumimoji="1" lang="ja-JP" altLang="en-US" dirty="0">
                  <a:solidFill>
                    <a:schemeClr val="tx1"/>
                  </a:solidFill>
                </a:endParaRPr>
              </a:p>
            </p:txBody>
          </p:sp>
          <p:pic>
            <p:nvPicPr>
              <p:cNvPr id="33" name="Picture 2" descr="おじさんサラリーマンのイラスト">
                <a:hlinkClick r:id="rId2"/>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328626" y="3582253"/>
                <a:ext cx="818119" cy="1050640"/>
              </a:xfrm>
              <a:prstGeom prst="rect">
                <a:avLst/>
              </a:prstGeom>
              <a:noFill/>
              <a:extLst>
                <a:ext uri="{909E8E84-426E-40DD-AFC4-6F175D3DCCD1}">
                  <a14:hiddenFill xmlns:a14="http://schemas.microsoft.com/office/drawing/2010/main">
                    <a:solidFill>
                      <a:srgbClr val="FFFFFF"/>
                    </a:solidFill>
                  </a14:hiddenFill>
                </a:ext>
              </a:extLst>
            </p:spPr>
          </p:pic>
        </p:grpSp>
        <p:pic>
          <p:nvPicPr>
            <p:cNvPr id="50" name="Picture 1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215365" y="3527099"/>
              <a:ext cx="504056" cy="1182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3" name="グループ化 29"/>
          <p:cNvGrpSpPr/>
          <p:nvPr/>
        </p:nvGrpSpPr>
        <p:grpSpPr>
          <a:xfrm>
            <a:off x="4660515" y="1595865"/>
            <a:ext cx="1224136" cy="2243235"/>
            <a:chOff x="4905557" y="1683513"/>
            <a:chExt cx="1224136" cy="2243235"/>
          </a:xfrm>
        </p:grpSpPr>
        <p:pic>
          <p:nvPicPr>
            <p:cNvPr id="61" name="Picture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09613" y="1938540"/>
              <a:ext cx="382541" cy="819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22591" y="2889814"/>
              <a:ext cx="356583" cy="835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角丸四角形 62"/>
            <p:cNvSpPr/>
            <p:nvPr/>
          </p:nvSpPr>
          <p:spPr>
            <a:xfrm>
              <a:off x="5121581" y="1683513"/>
              <a:ext cx="1008112" cy="2243235"/>
            </a:xfrm>
            <a:prstGeom prst="roundRect">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4" name="正方形/長方形 63"/>
            <p:cNvSpPr/>
            <p:nvPr/>
          </p:nvSpPr>
          <p:spPr>
            <a:xfrm>
              <a:off x="4905557" y="2178163"/>
              <a:ext cx="360040" cy="1124863"/>
            </a:xfrm>
            <a:prstGeom prst="rect">
              <a:avLst/>
            </a:prstGeom>
            <a:solidFill>
              <a:schemeClr val="bg1"/>
            </a:soli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シニア</a:t>
              </a:r>
              <a:endParaRPr kumimoji="1" lang="ja-JP" altLang="en-US" dirty="0">
                <a:solidFill>
                  <a:schemeClr val="tx1"/>
                </a:solidFill>
              </a:endParaRPr>
            </a:p>
          </p:txBody>
        </p:sp>
      </p:grpSp>
      <p:sp>
        <p:nvSpPr>
          <p:cNvPr id="4" name="1 つの角を丸めた四角形 2"/>
          <p:cNvSpPr/>
          <p:nvPr/>
        </p:nvSpPr>
        <p:spPr>
          <a:xfrm>
            <a:off x="421060" y="3982997"/>
            <a:ext cx="7992270" cy="936105"/>
          </a:xfrm>
          <a:prstGeom prst="snip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dirty="0" smtClean="0">
              <a:solidFill>
                <a:schemeClr val="tx1"/>
              </a:solidFill>
            </a:endParaRPr>
          </a:p>
          <a:p>
            <a:r>
              <a:rPr lang="ja-JP" altLang="en-US" dirty="0" smtClean="0">
                <a:solidFill>
                  <a:schemeClr val="tx1"/>
                </a:solidFill>
              </a:rPr>
              <a:t>市場</a:t>
            </a:r>
            <a:r>
              <a:rPr lang="ja-JP" altLang="en-US" dirty="0">
                <a:solidFill>
                  <a:schemeClr val="tx1"/>
                </a:solidFill>
              </a:rPr>
              <a:t>を</a:t>
            </a:r>
            <a:r>
              <a:rPr lang="ja-JP" altLang="en-US" b="1" dirty="0">
                <a:solidFill>
                  <a:schemeClr val="tx1"/>
                </a:solidFill>
              </a:rPr>
              <a:t>同質もしくは類似のニーズ</a:t>
            </a:r>
            <a:r>
              <a:rPr lang="ja-JP" altLang="en-US" dirty="0">
                <a:solidFill>
                  <a:schemeClr val="tx1"/>
                </a:solidFill>
              </a:rPr>
              <a:t>を持つ集団にグループ化することで</a:t>
            </a:r>
            <a:r>
              <a:rPr lang="ja-JP" altLang="en-US" dirty="0" smtClean="0">
                <a:solidFill>
                  <a:schemeClr val="tx1"/>
                </a:solidFill>
              </a:rPr>
              <a:t>ある</a:t>
            </a:r>
            <a:endParaRPr lang="en-US" altLang="ja-JP" dirty="0" smtClean="0">
              <a:solidFill>
                <a:schemeClr val="tx1"/>
              </a:solidFill>
            </a:endParaRPr>
          </a:p>
          <a:p>
            <a:pPr algn="r"/>
            <a:r>
              <a:rPr lang="ja-JP" altLang="en-US" sz="900" dirty="0" smtClean="0">
                <a:solidFill>
                  <a:schemeClr val="tx1"/>
                </a:solidFill>
              </a:rPr>
              <a:t>新津</a:t>
            </a:r>
            <a:r>
              <a:rPr lang="ja-JP" altLang="en-US" sz="900" dirty="0">
                <a:solidFill>
                  <a:schemeClr val="tx1"/>
                </a:solidFill>
              </a:rPr>
              <a:t>・庄司（２００８）</a:t>
            </a:r>
            <a:endParaRPr lang="ja-JP" altLang="en-US" sz="1000" dirty="0">
              <a:solidFill>
                <a:schemeClr val="tx1"/>
              </a:solidFill>
            </a:endParaRPr>
          </a:p>
          <a:p>
            <a:pPr algn="ctr"/>
            <a:endParaRPr kumimoji="1" lang="ja-JP" altLang="en-US" dirty="0">
              <a:solidFill>
                <a:schemeClr val="tx1"/>
              </a:solidFill>
            </a:endParaRPr>
          </a:p>
        </p:txBody>
      </p:sp>
      <p:sp>
        <p:nvSpPr>
          <p:cNvPr id="5" name="正方形/長方形 33"/>
          <p:cNvSpPr/>
          <p:nvPr/>
        </p:nvSpPr>
        <p:spPr>
          <a:xfrm>
            <a:off x="528763" y="5063118"/>
            <a:ext cx="7776864" cy="144016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solidFill>
                  <a:schemeClr val="tx1"/>
                </a:solidFill>
              </a:rPr>
              <a:t>従来、顧客限定はマーケティングに</a:t>
            </a:r>
            <a:endParaRPr lang="en-US" altLang="ja-JP" sz="3200" dirty="0" smtClean="0">
              <a:solidFill>
                <a:schemeClr val="tx1"/>
              </a:solidFill>
            </a:endParaRPr>
          </a:p>
          <a:p>
            <a:pPr algn="ctr"/>
            <a:r>
              <a:rPr lang="ja-JP" altLang="en-US" sz="3200" dirty="0" smtClean="0">
                <a:solidFill>
                  <a:schemeClr val="tx1"/>
                </a:solidFill>
              </a:rPr>
              <a:t>対する反応が同じ人のセグメント</a:t>
            </a:r>
            <a:endParaRPr lang="en-US" altLang="ja-JP" sz="3200" dirty="0">
              <a:solidFill>
                <a:schemeClr val="tx1"/>
              </a:solidFill>
            </a:endParaRPr>
          </a:p>
        </p:txBody>
      </p:sp>
      <p:sp>
        <p:nvSpPr>
          <p:cNvPr id="34" name="テキスト ボックス 8"/>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現状分析</a:t>
            </a:r>
            <a:endParaRPr kumimoji="1" lang="en-US" altLang="ja-JP" dirty="0" smtClean="0"/>
          </a:p>
        </p:txBody>
      </p:sp>
    </p:spTree>
    <p:extLst>
      <p:ext uri="{BB962C8B-B14F-4D97-AF65-F5344CB8AC3E}">
        <p14:creationId xmlns:p14="http://schemas.microsoft.com/office/powerpoint/2010/main" val="15283031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60648"/>
            <a:ext cx="8229600" cy="1143000"/>
          </a:xfrm>
        </p:spPr>
        <p:txBody>
          <a:bodyPr/>
          <a:lstStyle/>
          <a:p>
            <a:r>
              <a:rPr kumimoji="1" lang="ja-JP" altLang="en-US" dirty="0" smtClean="0"/>
              <a:t>セグメントの比較</a:t>
            </a:r>
            <a:endParaRPr kumimoji="1" lang="ja-JP" altLang="en-US" dirty="0"/>
          </a:p>
        </p:txBody>
      </p:sp>
      <p:grpSp>
        <p:nvGrpSpPr>
          <p:cNvPr id="40" name="グループ化 78"/>
          <p:cNvGrpSpPr/>
          <p:nvPr/>
        </p:nvGrpSpPr>
        <p:grpSpPr>
          <a:xfrm>
            <a:off x="442368" y="1927801"/>
            <a:ext cx="3420525" cy="1731052"/>
            <a:chOff x="478953" y="1927802"/>
            <a:chExt cx="3499710" cy="2077262"/>
          </a:xfrm>
        </p:grpSpPr>
        <p:grpSp>
          <p:nvGrpSpPr>
            <p:cNvPr id="4" name="グループ化 2"/>
            <p:cNvGrpSpPr/>
            <p:nvPr/>
          </p:nvGrpSpPr>
          <p:grpSpPr>
            <a:xfrm>
              <a:off x="478953" y="1927802"/>
              <a:ext cx="3499710" cy="2077262"/>
              <a:chOff x="539552" y="1737666"/>
              <a:chExt cx="6570278" cy="3672408"/>
            </a:xfrm>
          </p:grpSpPr>
          <p:grpSp>
            <p:nvGrpSpPr>
              <p:cNvPr id="5" name="グループ化 31"/>
              <p:cNvGrpSpPr/>
              <p:nvPr/>
            </p:nvGrpSpPr>
            <p:grpSpPr>
              <a:xfrm>
                <a:off x="539552" y="1737666"/>
                <a:ext cx="6570278" cy="3672408"/>
                <a:chOff x="467544" y="2420888"/>
                <a:chExt cx="6768752" cy="4104456"/>
              </a:xfrm>
            </p:grpSpPr>
            <p:sp>
              <p:nvSpPr>
                <p:cNvPr id="11" name="円/楕円 3"/>
                <p:cNvSpPr/>
                <p:nvPr/>
              </p:nvSpPr>
              <p:spPr>
                <a:xfrm>
                  <a:off x="467544" y="2420888"/>
                  <a:ext cx="6768752" cy="4104456"/>
                </a:xfrm>
                <a:prstGeom prst="ellipse">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kumimoji="1" lang="en-US" altLang="ja-JP" dirty="0" smtClean="0"/>
                </a:p>
              </p:txBody>
            </p:sp>
            <p:sp>
              <p:nvSpPr>
                <p:cNvPr id="12" name="円/楕円 4"/>
                <p:cNvSpPr/>
                <p:nvPr/>
              </p:nvSpPr>
              <p:spPr>
                <a:xfrm>
                  <a:off x="1727683" y="3445118"/>
                  <a:ext cx="4068452" cy="2432151"/>
                </a:xfrm>
                <a:prstGeom prst="ellipse">
                  <a:avLst/>
                </a:prstGeom>
                <a:solidFill>
                  <a:schemeClr val="accent1">
                    <a:lumMod val="60000"/>
                    <a:lumOff val="40000"/>
                  </a:schemeClr>
                </a:solidFill>
                <a:ln w="3810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ja-JP" altLang="en-US" dirty="0"/>
                </a:p>
              </p:txBody>
            </p:sp>
          </p:grpSp>
          <p:grpSp>
            <p:nvGrpSpPr>
              <p:cNvPr id="6" name="グループ化 99"/>
              <p:cNvGrpSpPr/>
              <p:nvPr/>
            </p:nvGrpSpPr>
            <p:grpSpPr>
              <a:xfrm>
                <a:off x="5846547" y="3186482"/>
                <a:ext cx="659598" cy="915900"/>
                <a:chOff x="1839523" y="2924660"/>
                <a:chExt cx="229450" cy="401123"/>
              </a:xfrm>
            </p:grpSpPr>
            <p:sp>
              <p:nvSpPr>
                <p:cNvPr id="9" name="スマイル 223"/>
                <p:cNvSpPr/>
                <p:nvPr/>
              </p:nvSpPr>
              <p:spPr>
                <a:xfrm>
                  <a:off x="1839523" y="2924660"/>
                  <a:ext cx="229450" cy="198686"/>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フローチャート : 論理積ゲート 224"/>
                <p:cNvSpPr/>
                <p:nvPr/>
              </p:nvSpPr>
              <p:spPr>
                <a:xfrm rot="16200000">
                  <a:off x="1852949" y="3109759"/>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ボックス 37"/>
              <p:cNvSpPr txBox="1"/>
              <p:nvPr/>
            </p:nvSpPr>
            <p:spPr>
              <a:xfrm>
                <a:off x="5731016" y="3640151"/>
                <a:ext cx="929251" cy="826532"/>
              </a:xfrm>
              <a:prstGeom prst="rect">
                <a:avLst/>
              </a:prstGeom>
              <a:noFill/>
            </p:spPr>
            <p:txBody>
              <a:bodyPr wrap="square" rtlCol="0">
                <a:spAutoFit/>
              </a:bodyPr>
              <a:lstStyle/>
              <a:p>
                <a:pPr algn="ctr"/>
                <a:r>
                  <a:rPr kumimoji="1" lang="en-US" altLang="ja-JP" sz="1400" b="1" dirty="0" smtClean="0"/>
                  <a:t>45</a:t>
                </a:r>
                <a:endParaRPr kumimoji="1" lang="ja-JP" altLang="en-US" sz="1100" b="1" dirty="0"/>
              </a:p>
            </p:txBody>
          </p:sp>
        </p:grpSp>
        <p:sp>
          <p:nvSpPr>
            <p:cNvPr id="17" name="テキスト ボックス 58"/>
            <p:cNvSpPr txBox="1"/>
            <p:nvPr/>
          </p:nvSpPr>
          <p:spPr>
            <a:xfrm>
              <a:off x="1532084" y="2765590"/>
              <a:ext cx="1328861" cy="646331"/>
            </a:xfrm>
            <a:prstGeom prst="rect">
              <a:avLst/>
            </a:prstGeom>
            <a:noFill/>
          </p:spPr>
          <p:txBody>
            <a:bodyPr wrap="square" rtlCol="0">
              <a:spAutoFit/>
            </a:bodyPr>
            <a:lstStyle/>
            <a:p>
              <a:pPr algn="ctr"/>
              <a:r>
                <a:rPr lang="ja-JP" altLang="en-US" b="1" dirty="0">
                  <a:solidFill>
                    <a:schemeClr val="bg1"/>
                  </a:solidFill>
                </a:rPr>
                <a:t>学生</a:t>
              </a:r>
              <a:endParaRPr kumimoji="1" lang="en-US" altLang="ja-JP" b="1" dirty="0" smtClean="0">
                <a:solidFill>
                  <a:schemeClr val="bg1"/>
                </a:solidFill>
                <a:effectLst>
                  <a:outerShdw blurRad="38100" dist="38100" dir="2700000" algn="tl">
                    <a:srgbClr val="000000">
                      <a:alpha val="43137"/>
                    </a:srgbClr>
                  </a:outerShdw>
                </a:effectLst>
              </a:endParaRPr>
            </a:p>
            <a:p>
              <a:pPr algn="ctr"/>
              <a:r>
                <a:rPr lang="en-US" altLang="ja-JP" b="1" dirty="0">
                  <a:solidFill>
                    <a:schemeClr val="bg1"/>
                  </a:solidFill>
                </a:rPr>
                <a:t>(</a:t>
              </a:r>
              <a:r>
                <a:rPr lang="ja-JP" altLang="en-US" b="1" dirty="0">
                  <a:solidFill>
                    <a:schemeClr val="bg1"/>
                  </a:solidFill>
                </a:rPr>
                <a:t>対象者</a:t>
              </a:r>
              <a:r>
                <a:rPr lang="en-US" altLang="ja-JP" b="1" dirty="0">
                  <a:solidFill>
                    <a:schemeClr val="bg1"/>
                  </a:solidFill>
                </a:rPr>
                <a:t>)</a:t>
              </a:r>
              <a:endParaRPr kumimoji="1" lang="ja-JP" altLang="en-US" b="1" dirty="0">
                <a:solidFill>
                  <a:schemeClr val="bg1"/>
                </a:solidFill>
                <a:effectLst>
                  <a:outerShdw blurRad="38100" dist="38100" dir="2700000" algn="tl">
                    <a:srgbClr val="000000">
                      <a:alpha val="43137"/>
                    </a:srgbClr>
                  </a:outerShdw>
                </a:effectLst>
              </a:endParaRPr>
            </a:p>
          </p:txBody>
        </p:sp>
        <p:sp>
          <p:nvSpPr>
            <p:cNvPr id="20" name="テキスト ボックス 64"/>
            <p:cNvSpPr txBox="1"/>
            <p:nvPr/>
          </p:nvSpPr>
          <p:spPr>
            <a:xfrm>
              <a:off x="1564377" y="2051381"/>
              <a:ext cx="1328861" cy="369332"/>
            </a:xfrm>
            <a:prstGeom prst="rect">
              <a:avLst/>
            </a:prstGeom>
            <a:noFill/>
          </p:spPr>
          <p:txBody>
            <a:bodyPr wrap="square" rtlCol="0">
              <a:spAutoFit/>
            </a:bodyPr>
            <a:lstStyle/>
            <a:p>
              <a:pPr algn="ctr"/>
              <a:r>
                <a:rPr lang="ja-JP" altLang="en-US" b="1" dirty="0">
                  <a:solidFill>
                    <a:schemeClr val="bg1"/>
                  </a:solidFill>
                </a:rPr>
                <a:t>全体</a:t>
              </a:r>
              <a:endParaRPr kumimoji="1" lang="ja-JP" altLang="en-US" b="1" dirty="0">
                <a:solidFill>
                  <a:schemeClr val="bg1"/>
                </a:solidFill>
                <a:effectLst>
                  <a:outerShdw blurRad="38100" dist="38100" dir="2700000" algn="tl">
                    <a:srgbClr val="000000">
                      <a:alpha val="43137"/>
                    </a:srgbClr>
                  </a:outerShdw>
                </a:effectLst>
              </a:endParaRPr>
            </a:p>
          </p:txBody>
        </p:sp>
        <p:grpSp>
          <p:nvGrpSpPr>
            <p:cNvPr id="22" name="グループ化 99"/>
            <p:cNvGrpSpPr/>
            <p:nvPr/>
          </p:nvGrpSpPr>
          <p:grpSpPr>
            <a:xfrm>
              <a:off x="2647345" y="2806241"/>
              <a:ext cx="392060" cy="439169"/>
              <a:chOff x="-809484" y="2713159"/>
              <a:chExt cx="242875" cy="456210"/>
            </a:xfrm>
          </p:grpSpPr>
          <p:sp>
            <p:nvSpPr>
              <p:cNvPr id="23" name="スマイル 223"/>
              <p:cNvSpPr/>
              <p:nvPr/>
            </p:nvSpPr>
            <p:spPr>
              <a:xfrm>
                <a:off x="-809484" y="271315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フローチャート : 論理積ゲート 224"/>
              <p:cNvSpPr/>
              <p:nvPr/>
            </p:nvSpPr>
            <p:spPr>
              <a:xfrm rot="16200000">
                <a:off x="-796059" y="2953345"/>
                <a:ext cx="216025"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p:sp>
          <p:nvSpPr>
            <p:cNvPr id="25" name="テキスト ボックス 37"/>
            <p:cNvSpPr txBox="1"/>
            <p:nvPr/>
          </p:nvSpPr>
          <p:spPr>
            <a:xfrm>
              <a:off x="2519402" y="3017669"/>
              <a:ext cx="647943" cy="307777"/>
            </a:xfrm>
            <a:prstGeom prst="rect">
              <a:avLst/>
            </a:prstGeom>
            <a:noFill/>
          </p:spPr>
          <p:txBody>
            <a:bodyPr wrap="square" rtlCol="0">
              <a:spAutoFit/>
            </a:bodyPr>
            <a:lstStyle/>
            <a:p>
              <a:pPr algn="ctr"/>
              <a:r>
                <a:rPr lang="en-US" altLang="ja-JP" sz="1400" b="1" dirty="0"/>
                <a:t>20</a:t>
              </a:r>
              <a:endParaRPr kumimoji="1" lang="ja-JP" altLang="en-US" sz="1100" b="1" dirty="0"/>
            </a:p>
          </p:txBody>
        </p:sp>
      </p:grpSp>
      <p:grpSp>
        <p:nvGrpSpPr>
          <p:cNvPr id="37" name="グループ化 108"/>
          <p:cNvGrpSpPr/>
          <p:nvPr/>
        </p:nvGrpSpPr>
        <p:grpSpPr>
          <a:xfrm>
            <a:off x="4972401" y="1927801"/>
            <a:ext cx="3378179" cy="1646059"/>
            <a:chOff x="5004049" y="2228045"/>
            <a:chExt cx="3456384" cy="1975271"/>
          </a:xfrm>
        </p:grpSpPr>
        <p:grpSp>
          <p:nvGrpSpPr>
            <p:cNvPr id="13" name="グループ化 5"/>
            <p:cNvGrpSpPr/>
            <p:nvPr/>
          </p:nvGrpSpPr>
          <p:grpSpPr>
            <a:xfrm>
              <a:off x="5004049" y="2228045"/>
              <a:ext cx="3456384" cy="1921035"/>
              <a:chOff x="467544" y="2420887"/>
              <a:chExt cx="6768752" cy="4104456"/>
            </a:xfrm>
          </p:grpSpPr>
          <p:sp>
            <p:nvSpPr>
              <p:cNvPr id="14" name="円/楕円 3"/>
              <p:cNvSpPr/>
              <p:nvPr/>
            </p:nvSpPr>
            <p:spPr>
              <a:xfrm>
                <a:off x="467544" y="2420887"/>
                <a:ext cx="6768752" cy="4104456"/>
              </a:xfrm>
              <a:prstGeom prst="ellipse">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kumimoji="1" lang="en-US" altLang="ja-JP" dirty="0" smtClean="0"/>
              </a:p>
            </p:txBody>
          </p:sp>
          <p:sp>
            <p:nvSpPr>
              <p:cNvPr id="15" name="円/楕円 4"/>
              <p:cNvSpPr/>
              <p:nvPr/>
            </p:nvSpPr>
            <p:spPr>
              <a:xfrm>
                <a:off x="1727685" y="3212977"/>
                <a:ext cx="4217173" cy="2664297"/>
              </a:xfrm>
              <a:prstGeom prst="ellipse">
                <a:avLst/>
              </a:prstGeom>
              <a:solidFill>
                <a:schemeClr val="accent1">
                  <a:lumMod val="60000"/>
                  <a:lumOff val="40000"/>
                </a:schemeClr>
              </a:solidFill>
              <a:ln w="381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a:p>
                <a:pPr algn="ctr"/>
                <a:endParaRPr lang="en-US" altLang="ja-JP" dirty="0"/>
              </a:p>
              <a:p>
                <a:pPr algn="ctr"/>
                <a:endParaRPr kumimoji="1" lang="ja-JP" altLang="en-US" dirty="0"/>
              </a:p>
            </p:txBody>
          </p:sp>
        </p:grpSp>
        <p:sp>
          <p:nvSpPr>
            <p:cNvPr id="16" name="円/楕円 3"/>
            <p:cNvSpPr/>
            <p:nvPr/>
          </p:nvSpPr>
          <p:spPr>
            <a:xfrm>
              <a:off x="5970904" y="2878710"/>
              <a:ext cx="1328860" cy="659392"/>
            </a:xfrm>
            <a:prstGeom prst="ellipse">
              <a:avLst/>
            </a:prstGeom>
            <a:solidFill>
              <a:schemeClr val="accent1">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kumimoji="1" lang="en-US" altLang="ja-JP" dirty="0" smtClean="0"/>
            </a:p>
          </p:txBody>
        </p:sp>
        <p:sp>
          <p:nvSpPr>
            <p:cNvPr id="18" name="テキスト ボックス 85"/>
            <p:cNvSpPr txBox="1"/>
            <p:nvPr/>
          </p:nvSpPr>
          <p:spPr>
            <a:xfrm>
              <a:off x="5511631" y="2946795"/>
              <a:ext cx="1826669" cy="800219"/>
            </a:xfrm>
            <a:prstGeom prst="rect">
              <a:avLst/>
            </a:prstGeom>
            <a:noFill/>
          </p:spPr>
          <p:txBody>
            <a:bodyPr wrap="square" rtlCol="0">
              <a:spAutoFit/>
            </a:bodyPr>
            <a:lstStyle/>
            <a:p>
              <a:pPr algn="ctr"/>
              <a:r>
                <a:rPr lang="en-US" altLang="ja-JP" sz="1400" b="1" dirty="0" smtClean="0">
                  <a:solidFill>
                    <a:schemeClr val="bg1"/>
                  </a:solidFill>
                </a:rPr>
                <a:t>19</a:t>
              </a:r>
              <a:r>
                <a:rPr lang="ja-JP" altLang="en-US" sz="1400" b="1" dirty="0" smtClean="0">
                  <a:solidFill>
                    <a:schemeClr val="bg1"/>
                  </a:solidFill>
                </a:rPr>
                <a:t>歳</a:t>
              </a:r>
              <a:endParaRPr lang="en-US" altLang="ja-JP" sz="1400" b="1" dirty="0" smtClean="0">
                <a:solidFill>
                  <a:schemeClr val="bg1"/>
                </a:solidFill>
              </a:endParaRPr>
            </a:p>
            <a:p>
              <a:pPr algn="ctr"/>
              <a:r>
                <a:rPr lang="en-US" altLang="ja-JP" sz="1400" b="1" dirty="0" smtClean="0">
                  <a:solidFill>
                    <a:schemeClr val="bg1"/>
                  </a:solidFill>
                </a:rPr>
                <a:t>(</a:t>
              </a:r>
              <a:r>
                <a:rPr lang="ja-JP" altLang="en-US" sz="1400" b="1" dirty="0">
                  <a:solidFill>
                    <a:schemeClr val="bg1"/>
                  </a:solidFill>
                </a:rPr>
                <a:t>対象者</a:t>
              </a:r>
              <a:r>
                <a:rPr lang="en-US" altLang="ja-JP" sz="1400" b="1" dirty="0">
                  <a:solidFill>
                    <a:schemeClr val="bg1"/>
                  </a:solidFill>
                </a:rPr>
                <a:t>)</a:t>
              </a:r>
              <a:endParaRPr lang="ja-JP" altLang="en-US" sz="1400" b="1" dirty="0">
                <a:solidFill>
                  <a:schemeClr val="bg1"/>
                </a:solidFill>
              </a:endParaRPr>
            </a:p>
            <a:p>
              <a:endParaRPr kumimoji="1" lang="ja-JP" altLang="en-US" b="1" dirty="0"/>
            </a:p>
          </p:txBody>
        </p:sp>
        <p:sp>
          <p:nvSpPr>
            <p:cNvPr id="19" name="テキスト ボックス 64"/>
            <p:cNvSpPr txBox="1"/>
            <p:nvPr/>
          </p:nvSpPr>
          <p:spPr>
            <a:xfrm>
              <a:off x="6000272" y="3833984"/>
              <a:ext cx="1328861" cy="369332"/>
            </a:xfrm>
            <a:prstGeom prst="rect">
              <a:avLst/>
            </a:prstGeom>
            <a:noFill/>
          </p:spPr>
          <p:txBody>
            <a:bodyPr wrap="square" rtlCol="0">
              <a:spAutoFit/>
            </a:bodyPr>
            <a:lstStyle/>
            <a:p>
              <a:pPr algn="ctr"/>
              <a:r>
                <a:rPr lang="ja-JP" altLang="en-US" b="1" dirty="0">
                  <a:solidFill>
                    <a:schemeClr val="bg1"/>
                  </a:solidFill>
                </a:rPr>
                <a:t>全体</a:t>
              </a:r>
              <a:endParaRPr kumimoji="1" lang="ja-JP" altLang="en-US" b="1" dirty="0">
                <a:solidFill>
                  <a:schemeClr val="bg1"/>
                </a:solidFill>
                <a:effectLst>
                  <a:outerShdw blurRad="38100" dist="38100" dir="2700000" algn="tl">
                    <a:srgbClr val="000000">
                      <a:alpha val="43137"/>
                    </a:srgbClr>
                  </a:outerShdw>
                </a:effectLst>
              </a:endParaRPr>
            </a:p>
          </p:txBody>
        </p:sp>
        <p:sp>
          <p:nvSpPr>
            <p:cNvPr id="21" name="テキスト ボックス 58"/>
            <p:cNvSpPr txBox="1"/>
            <p:nvPr/>
          </p:nvSpPr>
          <p:spPr>
            <a:xfrm>
              <a:off x="5970903" y="3483211"/>
              <a:ext cx="1328861" cy="369332"/>
            </a:xfrm>
            <a:prstGeom prst="rect">
              <a:avLst/>
            </a:prstGeom>
            <a:noFill/>
          </p:spPr>
          <p:txBody>
            <a:bodyPr wrap="square" rtlCol="0">
              <a:spAutoFit/>
            </a:bodyPr>
            <a:lstStyle/>
            <a:p>
              <a:pPr algn="ctr"/>
              <a:r>
                <a:rPr lang="ja-JP" altLang="en-US" b="1" dirty="0" smtClean="0">
                  <a:solidFill>
                    <a:schemeClr val="bg1"/>
                  </a:solidFill>
                </a:rPr>
                <a:t>学生</a:t>
              </a:r>
              <a:endParaRPr kumimoji="1" lang="en-US" altLang="ja-JP" b="1" dirty="0" smtClean="0">
                <a:solidFill>
                  <a:schemeClr val="bg1"/>
                </a:solidFill>
                <a:effectLst>
                  <a:outerShdw blurRad="38100" dist="38100" dir="2700000" algn="tl">
                    <a:srgbClr val="000000">
                      <a:alpha val="43137"/>
                    </a:srgbClr>
                  </a:outerShdw>
                </a:effectLst>
              </a:endParaRPr>
            </a:p>
          </p:txBody>
        </p:sp>
        <p:grpSp>
          <p:nvGrpSpPr>
            <p:cNvPr id="26" name="グループ化 99"/>
            <p:cNvGrpSpPr/>
            <p:nvPr/>
          </p:nvGrpSpPr>
          <p:grpSpPr>
            <a:xfrm>
              <a:off x="7362096" y="2968977"/>
              <a:ext cx="392060" cy="439169"/>
              <a:chOff x="-809484" y="2713159"/>
              <a:chExt cx="242875" cy="456210"/>
            </a:xfrm>
          </p:grpSpPr>
          <p:sp>
            <p:nvSpPr>
              <p:cNvPr id="27" name="スマイル 223"/>
              <p:cNvSpPr/>
              <p:nvPr/>
            </p:nvSpPr>
            <p:spPr>
              <a:xfrm>
                <a:off x="-809484" y="271315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フローチャート : 論理積ゲート 224"/>
              <p:cNvSpPr/>
              <p:nvPr/>
            </p:nvSpPr>
            <p:spPr>
              <a:xfrm rot="16200000">
                <a:off x="-796059" y="2953345"/>
                <a:ext cx="216025"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p:sp>
          <p:nvSpPr>
            <p:cNvPr id="29" name="テキスト ボックス 37"/>
            <p:cNvSpPr txBox="1"/>
            <p:nvPr/>
          </p:nvSpPr>
          <p:spPr>
            <a:xfrm>
              <a:off x="7234154" y="3171420"/>
              <a:ext cx="647943" cy="307777"/>
            </a:xfrm>
            <a:prstGeom prst="rect">
              <a:avLst/>
            </a:prstGeom>
            <a:noFill/>
          </p:spPr>
          <p:txBody>
            <a:bodyPr wrap="square" rtlCol="0">
              <a:spAutoFit/>
            </a:bodyPr>
            <a:lstStyle/>
            <a:p>
              <a:pPr algn="ctr"/>
              <a:r>
                <a:rPr lang="en-US" altLang="ja-JP" sz="1400" b="1" dirty="0"/>
                <a:t>20</a:t>
              </a:r>
              <a:endParaRPr kumimoji="1" lang="ja-JP" altLang="en-US" sz="1100" b="1" dirty="0"/>
            </a:p>
          </p:txBody>
        </p:sp>
        <p:grpSp>
          <p:nvGrpSpPr>
            <p:cNvPr id="30" name="グループ化 99"/>
            <p:cNvGrpSpPr/>
            <p:nvPr/>
          </p:nvGrpSpPr>
          <p:grpSpPr>
            <a:xfrm>
              <a:off x="6810910" y="2978571"/>
              <a:ext cx="392060" cy="440827"/>
              <a:chOff x="-388354" y="2741074"/>
              <a:chExt cx="242875" cy="457932"/>
            </a:xfrm>
          </p:grpSpPr>
          <p:sp>
            <p:nvSpPr>
              <p:cNvPr id="31" name="スマイル 223"/>
              <p:cNvSpPr/>
              <p:nvPr/>
            </p:nvSpPr>
            <p:spPr>
              <a:xfrm>
                <a:off x="-388354" y="2741074"/>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フローチャート : 論理積ゲート 224"/>
              <p:cNvSpPr/>
              <p:nvPr/>
            </p:nvSpPr>
            <p:spPr>
              <a:xfrm rot="16200000">
                <a:off x="-372883" y="2982982"/>
                <a:ext cx="216025"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p:sp>
          <p:nvSpPr>
            <p:cNvPr id="33" name="テキスト ボックス 37"/>
            <p:cNvSpPr txBox="1"/>
            <p:nvPr/>
          </p:nvSpPr>
          <p:spPr>
            <a:xfrm>
              <a:off x="6690357" y="3208406"/>
              <a:ext cx="647943" cy="276999"/>
            </a:xfrm>
            <a:prstGeom prst="rect">
              <a:avLst/>
            </a:prstGeom>
            <a:noFill/>
          </p:spPr>
          <p:txBody>
            <a:bodyPr wrap="square" rtlCol="0">
              <a:spAutoFit/>
            </a:bodyPr>
            <a:lstStyle/>
            <a:p>
              <a:pPr algn="ctr"/>
              <a:r>
                <a:rPr kumimoji="1" lang="en-US" altLang="ja-JP" sz="1200" b="1" dirty="0" smtClean="0"/>
                <a:t>19</a:t>
              </a:r>
              <a:endParaRPr kumimoji="1" lang="ja-JP" altLang="en-US" sz="1200" b="1" dirty="0"/>
            </a:p>
          </p:txBody>
        </p:sp>
      </p:grpSp>
      <p:sp>
        <p:nvSpPr>
          <p:cNvPr id="34" name="正方形/長方形 33"/>
          <p:cNvSpPr/>
          <p:nvPr/>
        </p:nvSpPr>
        <p:spPr>
          <a:xfrm>
            <a:off x="638299" y="5373215"/>
            <a:ext cx="7569525" cy="10801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solidFill>
                  <a:schemeClr val="tx1"/>
                </a:solidFill>
              </a:rPr>
              <a:t>19</a:t>
            </a:r>
            <a:r>
              <a:rPr lang="ja-JP" altLang="en-US" sz="2400">
                <a:solidFill>
                  <a:schemeClr val="tx1"/>
                </a:solidFill>
              </a:rPr>
              <a:t>歳限定は</a:t>
            </a:r>
            <a:r>
              <a:rPr lang="ja-JP" altLang="en-US" sz="2400">
                <a:solidFill>
                  <a:srgbClr val="FF0000"/>
                </a:solidFill>
              </a:rPr>
              <a:t>マーケティング</a:t>
            </a:r>
            <a:r>
              <a:rPr lang="ja-JP" altLang="en-US" sz="2400" dirty="0">
                <a:solidFill>
                  <a:srgbClr val="FF0000"/>
                </a:solidFill>
              </a:rPr>
              <a:t>に対する</a:t>
            </a:r>
            <a:r>
              <a:rPr lang="ja-JP" altLang="en-US" sz="2400">
                <a:solidFill>
                  <a:srgbClr val="FF0000"/>
                </a:solidFill>
              </a:rPr>
              <a:t>反応が</a:t>
            </a:r>
            <a:r>
              <a:rPr lang="en-US" altLang="ja-JP" sz="2400">
                <a:solidFill>
                  <a:srgbClr val="FF0000"/>
                </a:solidFill>
              </a:rPr>
              <a:t> </a:t>
            </a:r>
            <a:r>
              <a:rPr lang="ja-JP" altLang="en-US" sz="2400" smtClean="0">
                <a:solidFill>
                  <a:srgbClr val="FF0000"/>
                </a:solidFill>
              </a:rPr>
              <a:t>同じ</a:t>
            </a:r>
            <a:endParaRPr lang="en-US" altLang="ja-JP" sz="2400" dirty="0">
              <a:solidFill>
                <a:srgbClr val="FF0000"/>
              </a:solidFill>
            </a:endParaRPr>
          </a:p>
          <a:p>
            <a:pPr algn="ctr"/>
            <a:r>
              <a:rPr lang="ja-JP" altLang="en-US" sz="2400">
                <a:solidFill>
                  <a:schemeClr val="tx1"/>
                </a:solidFill>
              </a:rPr>
              <a:t>なのに</a:t>
            </a:r>
            <a:r>
              <a:rPr lang="en-US" altLang="ja-JP" sz="2400">
                <a:solidFill>
                  <a:schemeClr val="tx1"/>
                </a:solidFill>
              </a:rPr>
              <a:t> </a:t>
            </a:r>
            <a:r>
              <a:rPr lang="ja-JP" altLang="en-US" sz="2400">
                <a:solidFill>
                  <a:schemeClr val="tx1"/>
                </a:solidFill>
              </a:rPr>
              <a:t>除外</a:t>
            </a:r>
            <a:r>
              <a:rPr lang="ja-JP" altLang="en-US" sz="2400" dirty="0">
                <a:solidFill>
                  <a:schemeClr val="tx1"/>
                </a:solidFill>
              </a:rPr>
              <a:t>されている人がいる</a:t>
            </a:r>
            <a:endParaRPr lang="en-US" altLang="ja-JP" sz="2800" dirty="0">
              <a:solidFill>
                <a:schemeClr val="tx1"/>
              </a:solidFill>
            </a:endParaRPr>
          </a:p>
        </p:txBody>
      </p:sp>
      <p:sp>
        <p:nvSpPr>
          <p:cNvPr id="35" name="角丸四角形 1024"/>
          <p:cNvSpPr/>
          <p:nvPr/>
        </p:nvSpPr>
        <p:spPr>
          <a:xfrm>
            <a:off x="179512" y="1574339"/>
            <a:ext cx="4081966" cy="3105724"/>
          </a:xfrm>
          <a:prstGeom prst="round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2">
                  <a:lumMod val="75000"/>
                </a:schemeClr>
              </a:solidFill>
            </a:endParaRPr>
          </a:p>
        </p:txBody>
      </p:sp>
      <p:sp>
        <p:nvSpPr>
          <p:cNvPr id="36" name="角丸四角形 1024"/>
          <p:cNvSpPr/>
          <p:nvPr/>
        </p:nvSpPr>
        <p:spPr>
          <a:xfrm>
            <a:off x="4752589" y="1574339"/>
            <a:ext cx="4176464" cy="3726869"/>
          </a:xfrm>
          <a:prstGeom prst="round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2">
                  <a:lumMod val="75000"/>
                </a:schemeClr>
              </a:solidFill>
            </a:endParaRPr>
          </a:p>
        </p:txBody>
      </p:sp>
      <p:sp>
        <p:nvSpPr>
          <p:cNvPr id="38" name="正方形/長方形 37"/>
          <p:cNvSpPr/>
          <p:nvPr/>
        </p:nvSpPr>
        <p:spPr>
          <a:xfrm>
            <a:off x="1367064" y="1196752"/>
            <a:ext cx="1618228" cy="5074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solidFill>
                  <a:schemeClr val="tx1"/>
                </a:solidFill>
              </a:rPr>
              <a:t>学生</a:t>
            </a:r>
            <a:r>
              <a:rPr lang="ja-JP" altLang="en-US" sz="2000" b="1" dirty="0" smtClean="0">
                <a:solidFill>
                  <a:schemeClr val="tx1"/>
                </a:solidFill>
              </a:rPr>
              <a:t>限定</a:t>
            </a:r>
            <a:endParaRPr lang="ja-JP" altLang="en-US" sz="2000" dirty="0">
              <a:solidFill>
                <a:schemeClr val="tx1"/>
              </a:solidFill>
            </a:endParaRPr>
          </a:p>
        </p:txBody>
      </p:sp>
      <p:sp>
        <p:nvSpPr>
          <p:cNvPr id="39" name="正方形/長方形 38"/>
          <p:cNvSpPr/>
          <p:nvPr/>
        </p:nvSpPr>
        <p:spPr>
          <a:xfrm>
            <a:off x="5989601" y="1235864"/>
            <a:ext cx="1823543" cy="4748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dirty="0" smtClean="0">
                <a:solidFill>
                  <a:schemeClr val="tx1"/>
                </a:solidFill>
              </a:rPr>
              <a:t>19</a:t>
            </a:r>
            <a:r>
              <a:rPr lang="ja-JP" altLang="en-US" b="1" dirty="0" smtClean="0">
                <a:solidFill>
                  <a:schemeClr val="tx1"/>
                </a:solidFill>
              </a:rPr>
              <a:t>歳限定</a:t>
            </a:r>
            <a:endParaRPr lang="ja-JP" altLang="en-US" dirty="0">
              <a:solidFill>
                <a:schemeClr val="tx1"/>
              </a:solidFill>
            </a:endParaRPr>
          </a:p>
        </p:txBody>
      </p:sp>
      <p:grpSp>
        <p:nvGrpSpPr>
          <p:cNvPr id="51" name="グループ化 45"/>
          <p:cNvGrpSpPr/>
          <p:nvPr/>
        </p:nvGrpSpPr>
        <p:grpSpPr>
          <a:xfrm>
            <a:off x="638298" y="3367634"/>
            <a:ext cx="3316289" cy="1516284"/>
            <a:chOff x="674882" y="3367634"/>
            <a:chExt cx="3393061" cy="1819541"/>
          </a:xfrm>
        </p:grpSpPr>
        <p:sp>
          <p:nvSpPr>
            <p:cNvPr id="43" name="正方形/長方形 141"/>
            <p:cNvSpPr/>
            <p:nvPr/>
          </p:nvSpPr>
          <p:spPr>
            <a:xfrm>
              <a:off x="674882" y="4149080"/>
              <a:ext cx="3393061" cy="10380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smtClean="0"/>
                <a:t>20</a:t>
              </a:r>
              <a:r>
                <a:rPr kumimoji="1" lang="ja-JP" altLang="en-US" sz="1600" dirty="0" smtClean="0"/>
                <a:t>歳と</a:t>
              </a:r>
              <a:r>
                <a:rPr kumimoji="1" lang="en-US" altLang="ja-JP" sz="1600" dirty="0" smtClean="0"/>
                <a:t>45</a:t>
              </a:r>
              <a:r>
                <a:rPr kumimoji="1" lang="ja-JP" altLang="en-US" sz="1600" dirty="0" smtClean="0"/>
                <a:t>歳はマーケティングに</a:t>
              </a:r>
              <a:endParaRPr kumimoji="1" lang="en-US" altLang="ja-JP" sz="1600" dirty="0" smtClean="0"/>
            </a:p>
            <a:p>
              <a:pPr algn="ctr"/>
              <a:r>
                <a:rPr kumimoji="1" lang="ja-JP" altLang="en-US" sz="1600" dirty="0" smtClean="0"/>
                <a:t>対する反応が全く違う</a:t>
              </a:r>
              <a:endParaRPr kumimoji="1" lang="ja-JP" altLang="en-US" sz="1600" dirty="0"/>
            </a:p>
          </p:txBody>
        </p:sp>
        <p:sp>
          <p:nvSpPr>
            <p:cNvPr id="44" name="上矢印 142"/>
            <p:cNvSpPr/>
            <p:nvPr/>
          </p:nvSpPr>
          <p:spPr>
            <a:xfrm>
              <a:off x="2772096" y="3367634"/>
              <a:ext cx="174360" cy="78144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45" name="上矢印 143"/>
            <p:cNvSpPr/>
            <p:nvPr/>
          </p:nvSpPr>
          <p:spPr>
            <a:xfrm>
              <a:off x="3404534" y="3367634"/>
              <a:ext cx="174360" cy="78144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grpSp>
      <p:grpSp>
        <p:nvGrpSpPr>
          <p:cNvPr id="52" name="グループ化 46"/>
          <p:cNvGrpSpPr/>
          <p:nvPr/>
        </p:nvGrpSpPr>
        <p:grpSpPr>
          <a:xfrm>
            <a:off x="5144290" y="3237683"/>
            <a:ext cx="3393061" cy="1946813"/>
            <a:chOff x="778526" y="3359906"/>
            <a:chExt cx="3393061" cy="1946813"/>
          </a:xfrm>
        </p:grpSpPr>
        <p:sp>
          <p:nvSpPr>
            <p:cNvPr id="48" name="正方形/長方形 82"/>
            <p:cNvSpPr/>
            <p:nvPr/>
          </p:nvSpPr>
          <p:spPr>
            <a:xfrm>
              <a:off x="778526" y="4268624"/>
              <a:ext cx="3393061" cy="10380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dirty="0"/>
                <a:t>19</a:t>
              </a:r>
              <a:r>
                <a:rPr kumimoji="1" lang="ja-JP" altLang="en-US" sz="1600" dirty="0" smtClean="0"/>
                <a:t>歳と</a:t>
              </a:r>
              <a:r>
                <a:rPr lang="en-US" altLang="ja-JP" sz="1600" dirty="0"/>
                <a:t>20</a:t>
              </a:r>
              <a:r>
                <a:rPr kumimoji="1" lang="ja-JP" altLang="en-US" sz="1600" dirty="0" smtClean="0"/>
                <a:t>歳は</a:t>
              </a:r>
              <a:r>
                <a:rPr kumimoji="1" lang="ja-JP" altLang="en-US" sz="1600" dirty="0" smtClean="0">
                  <a:solidFill>
                    <a:srgbClr val="FF0000"/>
                  </a:solidFill>
                </a:rPr>
                <a:t>マーケティングに対する反応が同じ</a:t>
              </a:r>
              <a:r>
                <a:rPr kumimoji="1" lang="ja-JP" altLang="en-US" sz="1600" dirty="0" smtClean="0"/>
                <a:t>ように感じる</a:t>
              </a:r>
              <a:endParaRPr kumimoji="1" lang="ja-JP" altLang="en-US" sz="1600" dirty="0"/>
            </a:p>
          </p:txBody>
        </p:sp>
        <p:sp>
          <p:nvSpPr>
            <p:cNvPr id="49" name="上矢印 83"/>
            <p:cNvSpPr/>
            <p:nvPr/>
          </p:nvSpPr>
          <p:spPr>
            <a:xfrm>
              <a:off x="2593301" y="3359906"/>
              <a:ext cx="174360" cy="90871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上矢印 84"/>
            <p:cNvSpPr/>
            <p:nvPr/>
          </p:nvSpPr>
          <p:spPr>
            <a:xfrm>
              <a:off x="3110117" y="3359907"/>
              <a:ext cx="174360" cy="90871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7" name="テキスト ボックス 8"/>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現状分析</a:t>
            </a:r>
            <a:endParaRPr kumimoji="1" lang="en-US" altLang="ja-JP" dirty="0" smtClean="0"/>
          </a:p>
        </p:txBody>
      </p:sp>
    </p:spTree>
    <p:extLst>
      <p:ext uri="{BB962C8B-B14F-4D97-AF65-F5344CB8AC3E}">
        <p14:creationId xmlns:p14="http://schemas.microsoft.com/office/powerpoint/2010/main" val="29534086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46856" y="44624"/>
            <a:ext cx="8229600" cy="1143000"/>
          </a:xfrm>
        </p:spPr>
        <p:txBody>
          <a:bodyPr>
            <a:normAutofit/>
          </a:bodyPr>
          <a:lstStyle/>
          <a:p>
            <a:r>
              <a:rPr lang="ja-JP" altLang="en-US" sz="4000" dirty="0" smtClean="0"/>
              <a:t>合理性とは</a:t>
            </a:r>
            <a:endParaRPr kumimoji="1" lang="ja-JP" altLang="en-US" dirty="0"/>
          </a:p>
        </p:txBody>
      </p:sp>
      <p:grpSp>
        <p:nvGrpSpPr>
          <p:cNvPr id="5" name="グループ化 2"/>
          <p:cNvGrpSpPr/>
          <p:nvPr/>
        </p:nvGrpSpPr>
        <p:grpSpPr>
          <a:xfrm>
            <a:off x="469063" y="1684985"/>
            <a:ext cx="4065203" cy="1904042"/>
            <a:chOff x="539552" y="1737666"/>
            <a:chExt cx="7219126" cy="4976176"/>
          </a:xfrm>
        </p:grpSpPr>
        <p:grpSp>
          <p:nvGrpSpPr>
            <p:cNvPr id="6" name="グループ化 31"/>
            <p:cNvGrpSpPr/>
            <p:nvPr/>
          </p:nvGrpSpPr>
          <p:grpSpPr>
            <a:xfrm>
              <a:off x="539552" y="1737666"/>
              <a:ext cx="6570278" cy="3672408"/>
              <a:chOff x="467544" y="2420888"/>
              <a:chExt cx="6768752" cy="4104456"/>
            </a:xfrm>
          </p:grpSpPr>
          <p:sp>
            <p:nvSpPr>
              <p:cNvPr id="13" name="円/楕円 3"/>
              <p:cNvSpPr/>
              <p:nvPr/>
            </p:nvSpPr>
            <p:spPr>
              <a:xfrm>
                <a:off x="467544" y="2420888"/>
                <a:ext cx="6768752" cy="4104456"/>
              </a:xfrm>
              <a:prstGeom prst="ellipse">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kumimoji="1" lang="en-US" altLang="ja-JP" dirty="0" smtClean="0"/>
              </a:p>
            </p:txBody>
          </p:sp>
          <p:sp>
            <p:nvSpPr>
              <p:cNvPr id="14" name="円/楕円 4"/>
              <p:cNvSpPr/>
              <p:nvPr/>
            </p:nvSpPr>
            <p:spPr>
              <a:xfrm>
                <a:off x="1727683" y="3445118"/>
                <a:ext cx="4068452" cy="2432151"/>
              </a:xfrm>
              <a:prstGeom prst="ellipse">
                <a:avLst/>
              </a:prstGeom>
              <a:solidFill>
                <a:schemeClr val="accent1">
                  <a:lumMod val="60000"/>
                  <a:lumOff val="40000"/>
                </a:schemeClr>
              </a:solidFill>
              <a:ln w="3810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smtClean="0"/>
                  <a:t>学生</a:t>
                </a:r>
                <a:endParaRPr lang="en-US" altLang="ja-JP" b="1"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ja-JP" altLang="en-US" dirty="0"/>
              </a:p>
            </p:txBody>
          </p:sp>
        </p:grpSp>
        <p:sp>
          <p:nvSpPr>
            <p:cNvPr id="7" name="雲形吹き出し 33"/>
            <p:cNvSpPr/>
            <p:nvPr/>
          </p:nvSpPr>
          <p:spPr>
            <a:xfrm rot="280761">
              <a:off x="3934409" y="4769625"/>
              <a:ext cx="3824269" cy="1944217"/>
            </a:xfrm>
            <a:prstGeom prst="cloudCallout">
              <a:avLst>
                <a:gd name="adj1" fmla="val 7121"/>
                <a:gd name="adj2" fmla="val -10813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100" dirty="0">
                <a:solidFill>
                  <a:schemeClr val="tx1"/>
                </a:solidFill>
              </a:endParaRPr>
            </a:p>
          </p:txBody>
        </p:sp>
        <p:grpSp>
          <p:nvGrpSpPr>
            <p:cNvPr id="8" name="グループ化 99"/>
            <p:cNvGrpSpPr/>
            <p:nvPr/>
          </p:nvGrpSpPr>
          <p:grpSpPr>
            <a:xfrm>
              <a:off x="5796599" y="2377343"/>
              <a:ext cx="698194" cy="1070714"/>
              <a:chOff x="1822147" y="2570291"/>
              <a:chExt cx="242876" cy="468924"/>
            </a:xfrm>
          </p:grpSpPr>
          <p:sp>
            <p:nvSpPr>
              <p:cNvPr id="11" name="スマイル 223"/>
              <p:cNvSpPr/>
              <p:nvPr/>
            </p:nvSpPr>
            <p:spPr>
              <a:xfrm>
                <a:off x="1822147" y="2570291"/>
                <a:ext cx="242876" cy="252900"/>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フローチャート : 論理積ゲート 224"/>
              <p:cNvSpPr/>
              <p:nvPr/>
            </p:nvSpPr>
            <p:spPr>
              <a:xfrm rot="16200000">
                <a:off x="1839521" y="2823191"/>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35"/>
            <p:cNvSpPr txBox="1"/>
            <p:nvPr/>
          </p:nvSpPr>
          <p:spPr>
            <a:xfrm>
              <a:off x="6244195" y="2335413"/>
              <a:ext cx="1164496" cy="1222613"/>
            </a:xfrm>
            <a:prstGeom prst="rect">
              <a:avLst/>
            </a:prstGeom>
            <a:noFill/>
          </p:spPr>
          <p:txBody>
            <a:bodyPr wrap="square" rtlCol="0">
              <a:spAutoFit/>
            </a:bodyPr>
            <a:lstStyle/>
            <a:p>
              <a:r>
                <a:rPr lang="ja-JP" altLang="en-US" sz="2800" b="1" dirty="0">
                  <a:solidFill>
                    <a:srgbClr val="FF0000"/>
                  </a:solidFill>
                </a:rPr>
                <a:t>！</a:t>
              </a:r>
              <a:endParaRPr kumimoji="1" lang="ja-JP" altLang="en-US" sz="2800" b="1" dirty="0">
                <a:solidFill>
                  <a:srgbClr val="FF0000"/>
                </a:solidFill>
              </a:endParaRPr>
            </a:p>
          </p:txBody>
        </p:sp>
        <p:sp>
          <p:nvSpPr>
            <p:cNvPr id="10" name="テキスト ボックス 37"/>
            <p:cNvSpPr txBox="1"/>
            <p:nvPr/>
          </p:nvSpPr>
          <p:spPr>
            <a:xfrm>
              <a:off x="5723703" y="2836751"/>
              <a:ext cx="929251" cy="826532"/>
            </a:xfrm>
            <a:prstGeom prst="rect">
              <a:avLst/>
            </a:prstGeom>
            <a:noFill/>
          </p:spPr>
          <p:txBody>
            <a:bodyPr wrap="square" rtlCol="0">
              <a:spAutoFit/>
            </a:bodyPr>
            <a:lstStyle/>
            <a:p>
              <a:pPr algn="ctr"/>
              <a:r>
                <a:rPr kumimoji="1" lang="en-US" altLang="ja-JP" sz="1400" b="1" dirty="0" smtClean="0"/>
                <a:t>45</a:t>
              </a:r>
              <a:endParaRPr kumimoji="1" lang="ja-JP" altLang="en-US" sz="1100" b="1" dirty="0"/>
            </a:p>
          </p:txBody>
        </p:sp>
      </p:grpSp>
      <p:sp>
        <p:nvSpPr>
          <p:cNvPr id="15" name="角丸四角形 1024"/>
          <p:cNvSpPr/>
          <p:nvPr/>
        </p:nvSpPr>
        <p:spPr>
          <a:xfrm>
            <a:off x="111337" y="908720"/>
            <a:ext cx="4415277" cy="4523038"/>
          </a:xfrm>
          <a:prstGeom prst="round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2">
                  <a:lumMod val="75000"/>
                </a:schemeClr>
              </a:solidFill>
            </a:endParaRPr>
          </a:p>
        </p:txBody>
      </p:sp>
      <p:sp>
        <p:nvSpPr>
          <p:cNvPr id="16" name="テキスト ボックス 15"/>
          <p:cNvSpPr txBox="1"/>
          <p:nvPr/>
        </p:nvSpPr>
        <p:spPr>
          <a:xfrm>
            <a:off x="1082399" y="979309"/>
            <a:ext cx="2879573" cy="646331"/>
          </a:xfrm>
          <a:prstGeom prst="rect">
            <a:avLst/>
          </a:prstGeom>
          <a:noFill/>
        </p:spPr>
        <p:txBody>
          <a:bodyPr wrap="square" rtlCol="0">
            <a:spAutoFit/>
          </a:bodyPr>
          <a:lstStyle/>
          <a:p>
            <a:r>
              <a:rPr lang="ja-JP" altLang="en-US" b="1" dirty="0" smtClean="0"/>
              <a:t>マーケティングに対する</a:t>
            </a:r>
            <a:endParaRPr lang="en-US" altLang="ja-JP" b="1" dirty="0" smtClean="0"/>
          </a:p>
          <a:p>
            <a:pPr algn="ctr"/>
            <a:r>
              <a:rPr lang="ja-JP" altLang="en-US" b="1" dirty="0" smtClean="0"/>
              <a:t>反応が同じ人で限定</a:t>
            </a:r>
            <a:endParaRPr lang="en-US" altLang="ja-JP" b="1" dirty="0" smtClean="0"/>
          </a:p>
        </p:txBody>
      </p:sp>
      <p:sp>
        <p:nvSpPr>
          <p:cNvPr id="17" name="角丸四角形 1030"/>
          <p:cNvSpPr/>
          <p:nvPr/>
        </p:nvSpPr>
        <p:spPr>
          <a:xfrm>
            <a:off x="4538648" y="908720"/>
            <a:ext cx="4497848" cy="4523038"/>
          </a:xfrm>
          <a:prstGeom prst="round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2">
                  <a:lumMod val="75000"/>
                </a:schemeClr>
              </a:solidFill>
            </a:endParaRPr>
          </a:p>
        </p:txBody>
      </p:sp>
      <p:grpSp>
        <p:nvGrpSpPr>
          <p:cNvPr id="18" name="グループ化 58"/>
          <p:cNvGrpSpPr/>
          <p:nvPr/>
        </p:nvGrpSpPr>
        <p:grpSpPr>
          <a:xfrm>
            <a:off x="4850153" y="1625640"/>
            <a:ext cx="4145924" cy="2205307"/>
            <a:chOff x="1328837" y="1336978"/>
            <a:chExt cx="6983825" cy="5090610"/>
          </a:xfrm>
        </p:grpSpPr>
        <p:grpSp>
          <p:nvGrpSpPr>
            <p:cNvPr id="19" name="グループ化 5"/>
            <p:cNvGrpSpPr/>
            <p:nvPr/>
          </p:nvGrpSpPr>
          <p:grpSpPr>
            <a:xfrm>
              <a:off x="1328837" y="1336978"/>
              <a:ext cx="6570278" cy="3672408"/>
              <a:chOff x="467544" y="2420887"/>
              <a:chExt cx="6768752" cy="4104456"/>
            </a:xfrm>
          </p:grpSpPr>
          <p:sp>
            <p:nvSpPr>
              <p:cNvPr id="26" name="円/楕円 3"/>
              <p:cNvSpPr/>
              <p:nvPr/>
            </p:nvSpPr>
            <p:spPr>
              <a:xfrm>
                <a:off x="467544" y="2420887"/>
                <a:ext cx="6768752" cy="4104456"/>
              </a:xfrm>
              <a:prstGeom prst="ellipse">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kumimoji="1" lang="en-US" altLang="ja-JP" dirty="0" smtClean="0"/>
              </a:p>
            </p:txBody>
          </p:sp>
          <p:sp>
            <p:nvSpPr>
              <p:cNvPr id="27" name="円/楕円 4"/>
              <p:cNvSpPr/>
              <p:nvPr/>
            </p:nvSpPr>
            <p:spPr>
              <a:xfrm>
                <a:off x="1727684" y="3212976"/>
                <a:ext cx="4068452" cy="2664296"/>
              </a:xfrm>
              <a:prstGeom prst="ellipse">
                <a:avLst/>
              </a:prstGeom>
              <a:solidFill>
                <a:schemeClr val="accent1">
                  <a:lumMod val="60000"/>
                  <a:lumOff val="40000"/>
                </a:schemeClr>
              </a:solidFill>
              <a:ln w="381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smtClean="0"/>
                  <a:t>学生</a:t>
                </a:r>
                <a:endParaRPr lang="en-US" altLang="ja-JP" b="1"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ja-JP" altLang="en-US" dirty="0"/>
              </a:p>
            </p:txBody>
          </p:sp>
        </p:grpSp>
        <p:grpSp>
          <p:nvGrpSpPr>
            <p:cNvPr id="20" name="グループ化 99"/>
            <p:cNvGrpSpPr/>
            <p:nvPr/>
          </p:nvGrpSpPr>
          <p:grpSpPr>
            <a:xfrm>
              <a:off x="5419719" y="2462377"/>
              <a:ext cx="698191" cy="1037662"/>
              <a:chOff x="1911918" y="2783010"/>
              <a:chExt cx="242875" cy="454448"/>
            </a:xfrm>
          </p:grpSpPr>
          <p:sp>
            <p:nvSpPr>
              <p:cNvPr id="24" name="スマイル 223"/>
              <p:cNvSpPr/>
              <p:nvPr/>
            </p:nvSpPr>
            <p:spPr>
              <a:xfrm>
                <a:off x="1911918" y="2783010"/>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フローチャート : 論理積ゲート 224"/>
              <p:cNvSpPr/>
              <p:nvPr/>
            </p:nvSpPr>
            <p:spPr>
              <a:xfrm rot="16200000">
                <a:off x="1933342" y="3021434"/>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p:sp>
          <p:nvSpPr>
            <p:cNvPr id="21" name="雲形吹き出し 61"/>
            <p:cNvSpPr/>
            <p:nvPr/>
          </p:nvSpPr>
          <p:spPr>
            <a:xfrm rot="342659">
              <a:off x="4778650" y="4310833"/>
              <a:ext cx="3534012" cy="2116755"/>
            </a:xfrm>
            <a:prstGeom prst="cloudCallout">
              <a:avLst>
                <a:gd name="adj1" fmla="val -13276"/>
                <a:gd name="adj2" fmla="val -9445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050" dirty="0">
                <a:solidFill>
                  <a:schemeClr val="tx1"/>
                </a:solidFill>
              </a:endParaRPr>
            </a:p>
          </p:txBody>
        </p:sp>
        <p:sp>
          <p:nvSpPr>
            <p:cNvPr id="22" name="テキスト ボックス 62"/>
            <p:cNvSpPr txBox="1"/>
            <p:nvPr/>
          </p:nvSpPr>
          <p:spPr>
            <a:xfrm>
              <a:off x="5448022" y="2921441"/>
              <a:ext cx="654289" cy="730031"/>
            </a:xfrm>
            <a:prstGeom prst="rect">
              <a:avLst/>
            </a:prstGeom>
            <a:noFill/>
          </p:spPr>
          <p:txBody>
            <a:bodyPr wrap="none" rtlCol="0">
              <a:spAutoFit/>
            </a:bodyPr>
            <a:lstStyle/>
            <a:p>
              <a:r>
                <a:rPr kumimoji="1" lang="en-US" altLang="ja-JP" sz="1400" dirty="0" smtClean="0"/>
                <a:t>20</a:t>
              </a:r>
              <a:endParaRPr kumimoji="1" lang="ja-JP" altLang="en-US" sz="1400" dirty="0"/>
            </a:p>
          </p:txBody>
        </p:sp>
        <p:sp>
          <p:nvSpPr>
            <p:cNvPr id="23" name="テキスト ボックス 63"/>
            <p:cNvSpPr txBox="1"/>
            <p:nvPr/>
          </p:nvSpPr>
          <p:spPr>
            <a:xfrm>
              <a:off x="5813553" y="2194380"/>
              <a:ext cx="843377" cy="1241050"/>
            </a:xfrm>
            <a:prstGeom prst="rect">
              <a:avLst/>
            </a:prstGeom>
            <a:noFill/>
          </p:spPr>
          <p:txBody>
            <a:bodyPr wrap="square" rtlCol="0">
              <a:spAutoFit/>
            </a:bodyPr>
            <a:lstStyle/>
            <a:p>
              <a:r>
                <a:rPr kumimoji="1" lang="ja-JP" altLang="en-US" sz="2800" b="1" dirty="0" smtClean="0">
                  <a:solidFill>
                    <a:srgbClr val="FF0000"/>
                  </a:solidFill>
                </a:rPr>
                <a:t>？</a:t>
              </a:r>
              <a:endParaRPr kumimoji="1" lang="ja-JP" altLang="en-US" sz="2800" b="1" dirty="0">
                <a:solidFill>
                  <a:srgbClr val="FF0000"/>
                </a:solidFill>
              </a:endParaRPr>
            </a:p>
          </p:txBody>
        </p:sp>
      </p:grpSp>
      <p:sp>
        <p:nvSpPr>
          <p:cNvPr id="30" name="テキスト ボックス 29"/>
          <p:cNvSpPr txBox="1"/>
          <p:nvPr/>
        </p:nvSpPr>
        <p:spPr>
          <a:xfrm>
            <a:off x="726263" y="3165213"/>
            <a:ext cx="3055818" cy="1815882"/>
          </a:xfrm>
          <a:prstGeom prst="rect">
            <a:avLst/>
          </a:prstGeom>
          <a:noFill/>
        </p:spPr>
        <p:txBody>
          <a:bodyPr wrap="square" rtlCol="0">
            <a:spAutoFit/>
          </a:bodyPr>
          <a:lstStyle/>
          <a:p>
            <a:r>
              <a:rPr lang="en-US" altLang="ja-JP" sz="1400" b="1" dirty="0"/>
              <a:t>【</a:t>
            </a:r>
            <a:r>
              <a:rPr lang="ja-JP" altLang="en-US" sz="1400" b="1" dirty="0"/>
              <a:t>対象外者の心理</a:t>
            </a:r>
            <a:r>
              <a:rPr lang="en-US" altLang="ja-JP" sz="1400" b="1" dirty="0"/>
              <a:t>】</a:t>
            </a:r>
          </a:p>
          <a:p>
            <a:r>
              <a:rPr kumimoji="1" lang="ja-JP" altLang="en-US" sz="1400" dirty="0"/>
              <a:t>学生限定で無料と聞く</a:t>
            </a:r>
            <a:endParaRPr kumimoji="1" lang="en-US" altLang="ja-JP" sz="1400" dirty="0"/>
          </a:p>
          <a:p>
            <a:r>
              <a:rPr lang="ja-JP" altLang="en-US" sz="1400" dirty="0"/>
              <a:t>↓</a:t>
            </a:r>
            <a:endParaRPr lang="en-US" altLang="ja-JP" sz="1400" dirty="0"/>
          </a:p>
          <a:p>
            <a:r>
              <a:rPr kumimoji="1" lang="ja-JP" altLang="en-US" sz="1400" dirty="0"/>
              <a:t>学生はお金がないから当然！と思う</a:t>
            </a:r>
            <a:endParaRPr kumimoji="1" lang="en-US" altLang="ja-JP" sz="1400" dirty="0"/>
          </a:p>
          <a:p>
            <a:r>
              <a:rPr lang="ja-JP" altLang="en-US" sz="1400" dirty="0"/>
              <a:t>↓</a:t>
            </a:r>
            <a:endParaRPr lang="en-US" altLang="ja-JP" sz="1400" dirty="0"/>
          </a:p>
          <a:p>
            <a:r>
              <a:rPr kumimoji="1" lang="ja-JP" altLang="en-US" sz="1400" dirty="0"/>
              <a:t>納得できる</a:t>
            </a:r>
            <a:endParaRPr kumimoji="1" lang="en-US" altLang="ja-JP" sz="1400" dirty="0"/>
          </a:p>
          <a:p>
            <a:r>
              <a:rPr lang="ja-JP" altLang="en-US" sz="1400" dirty="0"/>
              <a:t>↓</a:t>
            </a:r>
            <a:endParaRPr lang="en-US" altLang="ja-JP" sz="1400" dirty="0"/>
          </a:p>
          <a:p>
            <a:r>
              <a:rPr kumimoji="1" lang="ja-JP" altLang="en-US" sz="1400" dirty="0"/>
              <a:t>悔しくない</a:t>
            </a:r>
          </a:p>
        </p:txBody>
      </p:sp>
      <p:sp>
        <p:nvSpPr>
          <p:cNvPr id="31" name="テキスト ボックス 30"/>
          <p:cNvSpPr txBox="1"/>
          <p:nvPr/>
        </p:nvSpPr>
        <p:spPr>
          <a:xfrm>
            <a:off x="5031813" y="3175986"/>
            <a:ext cx="3043956" cy="1815882"/>
          </a:xfrm>
          <a:prstGeom prst="rect">
            <a:avLst/>
          </a:prstGeom>
          <a:noFill/>
        </p:spPr>
        <p:txBody>
          <a:bodyPr wrap="square" rtlCol="0">
            <a:spAutoFit/>
          </a:bodyPr>
          <a:lstStyle/>
          <a:p>
            <a:r>
              <a:rPr lang="en-US" altLang="ja-JP" sz="1400" b="1" dirty="0"/>
              <a:t>【</a:t>
            </a:r>
            <a:r>
              <a:rPr lang="ja-JP" altLang="en-US" sz="1400" b="1" dirty="0"/>
              <a:t>対象外者の心理</a:t>
            </a:r>
            <a:r>
              <a:rPr lang="en-US" altLang="ja-JP" sz="1400" b="1" dirty="0"/>
              <a:t>】</a:t>
            </a:r>
          </a:p>
          <a:p>
            <a:r>
              <a:rPr lang="ja-JP" altLang="en-US" sz="1400" dirty="0"/>
              <a:t>１９</a:t>
            </a:r>
            <a:r>
              <a:rPr kumimoji="1" lang="ja-JP" altLang="en-US" sz="1400" dirty="0"/>
              <a:t>限定で無料と聞く</a:t>
            </a:r>
            <a:endParaRPr kumimoji="1" lang="en-US" altLang="ja-JP" sz="1400" dirty="0"/>
          </a:p>
          <a:p>
            <a:r>
              <a:rPr lang="ja-JP" altLang="en-US" sz="1400" dirty="0"/>
              <a:t>↓</a:t>
            </a:r>
            <a:endParaRPr lang="en-US" altLang="ja-JP" sz="1400" dirty="0"/>
          </a:p>
          <a:p>
            <a:r>
              <a:rPr lang="ja-JP" altLang="en-US" sz="1400" dirty="0"/>
              <a:t>自分もお金がないのに何故？と</a:t>
            </a:r>
            <a:r>
              <a:rPr kumimoji="1" lang="ja-JP" altLang="en-US" sz="1400" dirty="0"/>
              <a:t>思う</a:t>
            </a:r>
            <a:endParaRPr kumimoji="1" lang="en-US" altLang="ja-JP" sz="1400" dirty="0"/>
          </a:p>
          <a:p>
            <a:r>
              <a:rPr lang="ja-JP" altLang="en-US" sz="1400" dirty="0"/>
              <a:t>↓</a:t>
            </a:r>
            <a:endParaRPr lang="en-US" altLang="ja-JP" sz="1400" dirty="0"/>
          </a:p>
          <a:p>
            <a:r>
              <a:rPr kumimoji="1" lang="ja-JP" altLang="en-US" sz="1400" dirty="0"/>
              <a:t>納得できない</a:t>
            </a:r>
            <a:endParaRPr kumimoji="1" lang="en-US" altLang="ja-JP" sz="1400" dirty="0"/>
          </a:p>
          <a:p>
            <a:r>
              <a:rPr lang="ja-JP" altLang="en-US" sz="1400" dirty="0"/>
              <a:t>↓</a:t>
            </a:r>
            <a:endParaRPr lang="en-US" altLang="ja-JP" sz="1400" dirty="0"/>
          </a:p>
          <a:p>
            <a:r>
              <a:rPr lang="ja-JP" altLang="en-US" sz="1400" dirty="0"/>
              <a:t>悔しい！！！</a:t>
            </a:r>
            <a:endParaRPr kumimoji="1" lang="ja-JP" altLang="en-US" sz="1400" dirty="0"/>
          </a:p>
        </p:txBody>
      </p:sp>
      <p:sp>
        <p:nvSpPr>
          <p:cNvPr id="40" name="線吹き出し 1 (枠付き) 39"/>
          <p:cNvSpPr/>
          <p:nvPr/>
        </p:nvSpPr>
        <p:spPr>
          <a:xfrm>
            <a:off x="2129462" y="4331109"/>
            <a:ext cx="1866642" cy="759262"/>
          </a:xfrm>
          <a:prstGeom prst="borderCallout1">
            <a:avLst>
              <a:gd name="adj1" fmla="val -3304"/>
              <a:gd name="adj2" fmla="val 44003"/>
              <a:gd name="adj3" fmla="val -30814"/>
              <a:gd name="adj4" fmla="val 4367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企業の</a:t>
            </a:r>
            <a:r>
              <a:rPr lang="ja-JP" altLang="en-US" dirty="0" smtClean="0">
                <a:solidFill>
                  <a:schemeClr val="tx1"/>
                </a:solidFill>
              </a:rPr>
              <a:t>意図が</a:t>
            </a:r>
            <a:endParaRPr lang="en-US" altLang="ja-JP" dirty="0">
              <a:solidFill>
                <a:schemeClr val="tx1"/>
              </a:solidFill>
            </a:endParaRPr>
          </a:p>
          <a:p>
            <a:pPr algn="ctr"/>
            <a:r>
              <a:rPr lang="ja-JP" altLang="en-US" dirty="0" smtClean="0">
                <a:solidFill>
                  <a:schemeClr val="tx1"/>
                </a:solidFill>
              </a:rPr>
              <a:t>読み取れる！</a:t>
            </a:r>
            <a:endParaRPr kumimoji="1" lang="ja-JP" altLang="en-US" dirty="0"/>
          </a:p>
        </p:txBody>
      </p:sp>
      <p:sp>
        <p:nvSpPr>
          <p:cNvPr id="41" name="線吹き出し 1 (枠付き) 40"/>
          <p:cNvSpPr/>
          <p:nvPr/>
        </p:nvSpPr>
        <p:spPr>
          <a:xfrm>
            <a:off x="6536959" y="4365880"/>
            <a:ext cx="2032187" cy="708015"/>
          </a:xfrm>
          <a:prstGeom prst="borderCallout1">
            <a:avLst>
              <a:gd name="adj1" fmla="val -3304"/>
              <a:gd name="adj2" fmla="val 44003"/>
              <a:gd name="adj3" fmla="val -42115"/>
              <a:gd name="adj4" fmla="val 3774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企業の</a:t>
            </a:r>
            <a:r>
              <a:rPr lang="ja-JP" altLang="en-US" dirty="0" smtClean="0">
                <a:solidFill>
                  <a:schemeClr val="tx1"/>
                </a:solidFill>
              </a:rPr>
              <a:t>意図が</a:t>
            </a:r>
            <a:endParaRPr lang="en-US" altLang="ja-JP" dirty="0">
              <a:solidFill>
                <a:schemeClr val="tx1"/>
              </a:solidFill>
            </a:endParaRPr>
          </a:p>
          <a:p>
            <a:pPr algn="ctr"/>
            <a:r>
              <a:rPr lang="ja-JP" altLang="en-US" dirty="0" smtClean="0">
                <a:solidFill>
                  <a:schemeClr val="tx1"/>
                </a:solidFill>
              </a:rPr>
              <a:t>読み取れない！</a:t>
            </a:r>
            <a:endParaRPr kumimoji="1" lang="ja-JP" altLang="en-US" dirty="0"/>
          </a:p>
        </p:txBody>
      </p:sp>
      <p:sp>
        <p:nvSpPr>
          <p:cNvPr id="42" name="角丸四角形 41"/>
          <p:cNvSpPr/>
          <p:nvPr/>
        </p:nvSpPr>
        <p:spPr>
          <a:xfrm>
            <a:off x="2618258" y="3765439"/>
            <a:ext cx="493821" cy="33523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角丸四角形 44"/>
          <p:cNvSpPr/>
          <p:nvPr/>
        </p:nvSpPr>
        <p:spPr>
          <a:xfrm>
            <a:off x="6910377" y="3757682"/>
            <a:ext cx="573969" cy="33523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p:cNvSpPr/>
          <p:nvPr/>
        </p:nvSpPr>
        <p:spPr>
          <a:xfrm>
            <a:off x="729489" y="5495399"/>
            <a:ext cx="7731708" cy="96746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smtClean="0">
                <a:solidFill>
                  <a:schemeClr val="tx1"/>
                </a:solidFill>
              </a:rPr>
              <a:t>企業の意図の認知</a:t>
            </a:r>
            <a:endParaRPr lang="en-US" altLang="ja-JP" sz="4000" dirty="0">
              <a:solidFill>
                <a:schemeClr val="tx1"/>
              </a:solidFill>
            </a:endParaRPr>
          </a:p>
        </p:txBody>
      </p:sp>
      <p:sp>
        <p:nvSpPr>
          <p:cNvPr id="47" name="テキスト ボックス 15"/>
          <p:cNvSpPr txBox="1"/>
          <p:nvPr/>
        </p:nvSpPr>
        <p:spPr>
          <a:xfrm>
            <a:off x="-108520" y="-36676"/>
            <a:ext cx="1470675" cy="369332"/>
          </a:xfrm>
          <a:prstGeom prst="rect">
            <a:avLst/>
          </a:prstGeom>
          <a:noFill/>
        </p:spPr>
        <p:txBody>
          <a:bodyPr wrap="square" rtlCol="0">
            <a:spAutoFit/>
          </a:bodyPr>
          <a:lstStyle/>
          <a:p>
            <a:pPr algn="ctr"/>
            <a:r>
              <a:rPr lang="ja-JP" altLang="en-US" dirty="0">
                <a:solidFill>
                  <a:schemeClr val="bg1"/>
                </a:solidFill>
              </a:rPr>
              <a:t>現状分析</a:t>
            </a:r>
            <a:endParaRPr kumimoji="1" lang="en-US" altLang="ja-JP" dirty="0" smtClean="0"/>
          </a:p>
        </p:txBody>
      </p:sp>
      <p:sp>
        <p:nvSpPr>
          <p:cNvPr id="68" name="テキスト ボックス 58"/>
          <p:cNvSpPr txBox="1"/>
          <p:nvPr/>
        </p:nvSpPr>
        <p:spPr>
          <a:xfrm>
            <a:off x="1685987" y="2111455"/>
            <a:ext cx="1404847" cy="646331"/>
          </a:xfrm>
          <a:prstGeom prst="rect">
            <a:avLst/>
          </a:prstGeom>
          <a:noFill/>
        </p:spPr>
        <p:txBody>
          <a:bodyPr wrap="square" rtlCol="0">
            <a:spAutoFit/>
          </a:bodyPr>
          <a:lstStyle/>
          <a:p>
            <a:pPr algn="ctr"/>
            <a:r>
              <a:rPr lang="ja-JP" altLang="en-US" b="1" dirty="0">
                <a:solidFill>
                  <a:schemeClr val="bg1"/>
                </a:solidFill>
              </a:rPr>
              <a:t>学生</a:t>
            </a:r>
            <a:endParaRPr kumimoji="1" lang="en-US" altLang="ja-JP" b="1" dirty="0" smtClean="0">
              <a:solidFill>
                <a:schemeClr val="bg1"/>
              </a:solidFill>
              <a:effectLst>
                <a:outerShdw blurRad="38100" dist="38100" dir="2700000" algn="tl">
                  <a:srgbClr val="000000">
                    <a:alpha val="43137"/>
                  </a:srgbClr>
                </a:outerShdw>
              </a:effectLst>
            </a:endParaRPr>
          </a:p>
          <a:p>
            <a:pPr algn="ctr"/>
            <a:r>
              <a:rPr lang="en-US" altLang="ja-JP" b="1" dirty="0">
                <a:solidFill>
                  <a:schemeClr val="bg1"/>
                </a:solidFill>
              </a:rPr>
              <a:t>(</a:t>
            </a:r>
            <a:r>
              <a:rPr lang="ja-JP" altLang="en-US" b="1" dirty="0">
                <a:solidFill>
                  <a:schemeClr val="bg1"/>
                </a:solidFill>
              </a:rPr>
              <a:t>対象者</a:t>
            </a:r>
            <a:r>
              <a:rPr lang="en-US" altLang="ja-JP" b="1" dirty="0">
                <a:solidFill>
                  <a:schemeClr val="bg1"/>
                </a:solidFill>
              </a:rPr>
              <a:t>)</a:t>
            </a:r>
            <a:endParaRPr kumimoji="1" lang="ja-JP" altLang="en-US" b="1" dirty="0">
              <a:solidFill>
                <a:schemeClr val="bg1"/>
              </a:solidFill>
              <a:effectLst>
                <a:outerShdw blurRad="38100" dist="38100" dir="2700000" algn="tl">
                  <a:srgbClr val="000000">
                    <a:alpha val="43137"/>
                  </a:srgbClr>
                </a:outerShdw>
              </a:effectLst>
            </a:endParaRPr>
          </a:p>
        </p:txBody>
      </p:sp>
      <p:sp>
        <p:nvSpPr>
          <p:cNvPr id="69" name="テキスト ボックス 59"/>
          <p:cNvSpPr txBox="1"/>
          <p:nvPr/>
        </p:nvSpPr>
        <p:spPr>
          <a:xfrm>
            <a:off x="2236237" y="2934469"/>
            <a:ext cx="2433532" cy="615553"/>
          </a:xfrm>
          <a:prstGeom prst="rect">
            <a:avLst/>
          </a:prstGeom>
          <a:noFill/>
        </p:spPr>
        <p:txBody>
          <a:bodyPr wrap="square" rtlCol="0">
            <a:spAutoFit/>
          </a:bodyPr>
          <a:lstStyle/>
          <a:p>
            <a:pPr algn="ctr"/>
            <a:r>
              <a:rPr lang="ja-JP" altLang="en-US" sz="1200" dirty="0"/>
              <a:t>学生はお金がないから</a:t>
            </a:r>
            <a:endParaRPr lang="en-US" altLang="ja-JP" sz="1200" dirty="0"/>
          </a:p>
          <a:p>
            <a:pPr algn="ctr"/>
            <a:r>
              <a:rPr lang="ja-JP" altLang="en-US" sz="1200" dirty="0"/>
              <a:t>優遇されてあたり まえ！</a:t>
            </a:r>
            <a:endParaRPr lang="en-US" altLang="ja-JP" sz="1200" dirty="0"/>
          </a:p>
          <a:p>
            <a:pPr algn="ctr"/>
            <a:r>
              <a:rPr lang="en-US" altLang="ja-JP" sz="1000" dirty="0" smtClean="0"/>
              <a:t>45</a:t>
            </a:r>
            <a:r>
              <a:rPr lang="ja-JP" altLang="en-US" sz="1000" dirty="0" smtClean="0"/>
              <a:t>歳</a:t>
            </a:r>
            <a:endParaRPr lang="en-US" altLang="ja-JP" sz="1000" dirty="0"/>
          </a:p>
        </p:txBody>
      </p:sp>
      <p:sp>
        <p:nvSpPr>
          <p:cNvPr id="70" name="テキスト ボックス 60"/>
          <p:cNvSpPr txBox="1"/>
          <p:nvPr/>
        </p:nvSpPr>
        <p:spPr>
          <a:xfrm>
            <a:off x="1709864" y="1679478"/>
            <a:ext cx="1404847" cy="369332"/>
          </a:xfrm>
          <a:prstGeom prst="rect">
            <a:avLst/>
          </a:prstGeom>
          <a:noFill/>
        </p:spPr>
        <p:txBody>
          <a:bodyPr wrap="square" rtlCol="0">
            <a:spAutoFit/>
          </a:bodyPr>
          <a:lstStyle/>
          <a:p>
            <a:pPr algn="ctr"/>
            <a:r>
              <a:rPr lang="ja-JP" altLang="en-US" b="1" dirty="0">
                <a:solidFill>
                  <a:schemeClr val="bg1"/>
                </a:solidFill>
              </a:rPr>
              <a:t>全体</a:t>
            </a:r>
            <a:endParaRPr kumimoji="1" lang="ja-JP" altLang="en-US" b="1" dirty="0">
              <a:solidFill>
                <a:schemeClr val="bg1"/>
              </a:solidFill>
              <a:effectLst>
                <a:outerShdw blurRad="38100" dist="38100" dir="2700000" algn="tl">
                  <a:srgbClr val="000000">
                    <a:alpha val="43137"/>
                  </a:srgbClr>
                </a:outerShdw>
              </a:effectLst>
            </a:endParaRPr>
          </a:p>
        </p:txBody>
      </p:sp>
      <p:sp>
        <p:nvSpPr>
          <p:cNvPr id="71" name="テキスト ボックス 62"/>
          <p:cNvSpPr txBox="1"/>
          <p:nvPr/>
        </p:nvSpPr>
        <p:spPr>
          <a:xfrm>
            <a:off x="6763497" y="3131562"/>
            <a:ext cx="2498548" cy="923330"/>
          </a:xfrm>
          <a:prstGeom prst="rect">
            <a:avLst/>
          </a:prstGeom>
          <a:noFill/>
        </p:spPr>
        <p:txBody>
          <a:bodyPr wrap="square" rtlCol="0">
            <a:spAutoFit/>
          </a:bodyPr>
          <a:lstStyle/>
          <a:p>
            <a:pPr algn="ctr"/>
            <a:r>
              <a:rPr lang="ja-JP" altLang="en-US" sz="1050" dirty="0"/>
              <a:t>僕たちもお金がないのに、</a:t>
            </a:r>
            <a:endParaRPr lang="en-US" altLang="ja-JP" sz="1000" dirty="0"/>
          </a:p>
          <a:p>
            <a:pPr algn="ctr"/>
            <a:r>
              <a:rPr lang="ja-JP" altLang="en-US" sz="1050" dirty="0"/>
              <a:t>何故</a:t>
            </a:r>
            <a:r>
              <a:rPr lang="en-US" altLang="ja-JP" sz="1050" dirty="0"/>
              <a:t>19</a:t>
            </a:r>
            <a:r>
              <a:rPr lang="ja-JP" altLang="en-US" sz="1050" dirty="0"/>
              <a:t>歳だけが優遇されるの？</a:t>
            </a:r>
            <a:endParaRPr lang="en-US" altLang="ja-JP" sz="1000" dirty="0"/>
          </a:p>
          <a:p>
            <a:pPr algn="ctr"/>
            <a:r>
              <a:rPr lang="en-US" altLang="ja-JP" sz="900" dirty="0"/>
              <a:t>20</a:t>
            </a:r>
            <a:r>
              <a:rPr lang="ja-JP" altLang="en-US" sz="900" dirty="0"/>
              <a:t>歳　学生</a:t>
            </a:r>
            <a:endParaRPr lang="en-US" altLang="ja-JP" sz="800" dirty="0"/>
          </a:p>
          <a:p>
            <a:endParaRPr lang="ja-JP" altLang="en-US" sz="1200" dirty="0"/>
          </a:p>
          <a:p>
            <a:endParaRPr kumimoji="1" lang="ja-JP" altLang="en-US" sz="1200" dirty="0"/>
          </a:p>
        </p:txBody>
      </p:sp>
      <p:sp>
        <p:nvSpPr>
          <p:cNvPr id="72" name="テキスト ボックス 64"/>
          <p:cNvSpPr txBox="1"/>
          <p:nvPr/>
        </p:nvSpPr>
        <p:spPr>
          <a:xfrm>
            <a:off x="6067120" y="1598734"/>
            <a:ext cx="1404847" cy="307777"/>
          </a:xfrm>
          <a:prstGeom prst="rect">
            <a:avLst/>
          </a:prstGeom>
          <a:noFill/>
        </p:spPr>
        <p:txBody>
          <a:bodyPr wrap="square" rtlCol="0">
            <a:spAutoFit/>
          </a:bodyPr>
          <a:lstStyle/>
          <a:p>
            <a:pPr algn="ctr"/>
            <a:r>
              <a:rPr lang="ja-JP" altLang="en-US" sz="1400" b="1" dirty="0">
                <a:solidFill>
                  <a:schemeClr val="bg1"/>
                </a:solidFill>
              </a:rPr>
              <a:t>全体</a:t>
            </a:r>
            <a:endParaRPr kumimoji="1" lang="ja-JP" altLang="en-US" sz="1400" b="1" dirty="0">
              <a:solidFill>
                <a:schemeClr val="bg1"/>
              </a:solidFill>
              <a:effectLst>
                <a:outerShdw blurRad="38100" dist="38100" dir="2700000" algn="tl">
                  <a:srgbClr val="000000">
                    <a:alpha val="43137"/>
                  </a:srgbClr>
                </a:outerShdw>
              </a:effectLst>
            </a:endParaRPr>
          </a:p>
        </p:txBody>
      </p:sp>
      <p:sp>
        <p:nvSpPr>
          <p:cNvPr id="73" name="テキスト ボックス 66"/>
          <p:cNvSpPr txBox="1"/>
          <p:nvPr/>
        </p:nvSpPr>
        <p:spPr>
          <a:xfrm>
            <a:off x="6041400" y="1959593"/>
            <a:ext cx="1404847" cy="307777"/>
          </a:xfrm>
          <a:prstGeom prst="rect">
            <a:avLst/>
          </a:prstGeom>
          <a:noFill/>
        </p:spPr>
        <p:txBody>
          <a:bodyPr wrap="square" rtlCol="0">
            <a:spAutoFit/>
          </a:bodyPr>
          <a:lstStyle/>
          <a:p>
            <a:pPr algn="ctr"/>
            <a:r>
              <a:rPr lang="ja-JP" altLang="en-US" sz="1400" b="1" dirty="0">
                <a:solidFill>
                  <a:schemeClr val="bg1"/>
                </a:solidFill>
              </a:rPr>
              <a:t>学生</a:t>
            </a:r>
            <a:endParaRPr kumimoji="1" lang="en-US" altLang="ja-JP" sz="1400" b="1" dirty="0" smtClean="0">
              <a:solidFill>
                <a:schemeClr val="bg1"/>
              </a:solidFill>
              <a:effectLst>
                <a:outerShdw blurRad="38100" dist="38100" dir="2700000" algn="tl">
                  <a:srgbClr val="000000">
                    <a:alpha val="43137"/>
                  </a:srgbClr>
                </a:outerShdw>
              </a:effectLst>
            </a:endParaRPr>
          </a:p>
        </p:txBody>
      </p:sp>
      <p:sp>
        <p:nvSpPr>
          <p:cNvPr id="263" name="円/楕円 3"/>
          <p:cNvSpPr/>
          <p:nvPr/>
        </p:nvSpPr>
        <p:spPr>
          <a:xfrm>
            <a:off x="6226802" y="2180639"/>
            <a:ext cx="1029252" cy="677561"/>
          </a:xfrm>
          <a:prstGeom prst="ellipse">
            <a:avLst/>
          </a:prstGeom>
          <a:solidFill>
            <a:schemeClr val="accent1">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kumimoji="1" lang="en-US" altLang="ja-JP" dirty="0" smtClean="0"/>
          </a:p>
        </p:txBody>
      </p:sp>
      <p:sp>
        <p:nvSpPr>
          <p:cNvPr id="87" name="テキスト ボックス 85"/>
          <p:cNvSpPr txBox="1"/>
          <p:nvPr/>
        </p:nvSpPr>
        <p:spPr>
          <a:xfrm>
            <a:off x="5887919" y="2205226"/>
            <a:ext cx="1711556" cy="800219"/>
          </a:xfrm>
          <a:prstGeom prst="rect">
            <a:avLst/>
          </a:prstGeom>
          <a:noFill/>
        </p:spPr>
        <p:txBody>
          <a:bodyPr wrap="square" rtlCol="0">
            <a:spAutoFit/>
          </a:bodyPr>
          <a:lstStyle/>
          <a:p>
            <a:pPr algn="ctr"/>
            <a:r>
              <a:rPr lang="en-US" altLang="ja-JP" sz="1400" b="1" dirty="0" smtClean="0">
                <a:solidFill>
                  <a:schemeClr val="bg1"/>
                </a:solidFill>
              </a:rPr>
              <a:t>19</a:t>
            </a:r>
            <a:r>
              <a:rPr lang="ja-JP" altLang="en-US" sz="1400" b="1" dirty="0" smtClean="0">
                <a:solidFill>
                  <a:schemeClr val="bg1"/>
                </a:solidFill>
              </a:rPr>
              <a:t>歳</a:t>
            </a:r>
            <a:endParaRPr lang="en-US" altLang="ja-JP" sz="1400" b="1" dirty="0" smtClean="0">
              <a:solidFill>
                <a:schemeClr val="bg1"/>
              </a:solidFill>
            </a:endParaRPr>
          </a:p>
          <a:p>
            <a:pPr algn="ctr"/>
            <a:r>
              <a:rPr lang="en-US" altLang="ja-JP" sz="1400" b="1" dirty="0" smtClean="0">
                <a:solidFill>
                  <a:schemeClr val="bg1"/>
                </a:solidFill>
              </a:rPr>
              <a:t>(</a:t>
            </a:r>
            <a:r>
              <a:rPr lang="ja-JP" altLang="en-US" sz="1400" b="1" dirty="0">
                <a:solidFill>
                  <a:schemeClr val="bg1"/>
                </a:solidFill>
              </a:rPr>
              <a:t>対象者</a:t>
            </a:r>
            <a:r>
              <a:rPr lang="en-US" altLang="ja-JP" sz="1400" b="1" dirty="0">
                <a:solidFill>
                  <a:schemeClr val="bg1"/>
                </a:solidFill>
              </a:rPr>
              <a:t>)</a:t>
            </a:r>
            <a:endParaRPr lang="ja-JP" altLang="en-US" sz="1400" b="1" dirty="0">
              <a:solidFill>
                <a:schemeClr val="bg1"/>
              </a:solidFill>
            </a:endParaRPr>
          </a:p>
          <a:p>
            <a:endParaRPr kumimoji="1" lang="ja-JP" altLang="en-US" b="1" dirty="0"/>
          </a:p>
        </p:txBody>
      </p:sp>
      <p:sp>
        <p:nvSpPr>
          <p:cNvPr id="43" name="テキスト ボックス 42"/>
          <p:cNvSpPr txBox="1"/>
          <p:nvPr/>
        </p:nvSpPr>
        <p:spPr>
          <a:xfrm>
            <a:off x="5022991" y="966770"/>
            <a:ext cx="3611667" cy="646331"/>
          </a:xfrm>
          <a:prstGeom prst="rect">
            <a:avLst/>
          </a:prstGeom>
          <a:noFill/>
        </p:spPr>
        <p:txBody>
          <a:bodyPr wrap="square" rtlCol="0">
            <a:spAutoFit/>
          </a:bodyPr>
          <a:lstStyle/>
          <a:p>
            <a:pPr algn="ctr"/>
            <a:r>
              <a:rPr lang="ja-JP" altLang="en-US" b="1" dirty="0" smtClean="0"/>
              <a:t>マーケティングに対する</a:t>
            </a:r>
            <a:endParaRPr lang="en-US" altLang="ja-JP" b="1" dirty="0" smtClean="0"/>
          </a:p>
          <a:p>
            <a:pPr algn="ctr"/>
            <a:r>
              <a:rPr lang="ja-JP" altLang="en-US" b="1" dirty="0" smtClean="0"/>
              <a:t>反応が同じ人が除外された限定</a:t>
            </a:r>
            <a:endParaRPr lang="en-US" altLang="ja-JP" b="1" dirty="0" smtClean="0"/>
          </a:p>
        </p:txBody>
      </p:sp>
    </p:spTree>
    <p:extLst>
      <p:ext uri="{BB962C8B-B14F-4D97-AF65-F5344CB8AC3E}">
        <p14:creationId xmlns:p14="http://schemas.microsoft.com/office/powerpoint/2010/main" val="6536767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顧客限定の分布図</a:t>
            </a:r>
            <a:endParaRPr kumimoji="1" lang="ja-JP" altLang="en-US" dirty="0"/>
          </a:p>
        </p:txBody>
      </p:sp>
      <p:sp>
        <p:nvSpPr>
          <p:cNvPr id="7" name="テキスト ボックス 6"/>
          <p:cNvSpPr txBox="1"/>
          <p:nvPr/>
        </p:nvSpPr>
        <p:spPr>
          <a:xfrm>
            <a:off x="3923928" y="4588530"/>
            <a:ext cx="877163" cy="369332"/>
          </a:xfrm>
          <a:prstGeom prst="rect">
            <a:avLst/>
          </a:prstGeom>
          <a:noFill/>
        </p:spPr>
        <p:txBody>
          <a:bodyPr wrap="none" rtlCol="0">
            <a:spAutoFit/>
          </a:bodyPr>
          <a:lstStyle/>
          <a:p>
            <a:r>
              <a:rPr kumimoji="1" lang="ja-JP" altLang="en-US" dirty="0" smtClean="0"/>
              <a:t>合理性</a:t>
            </a:r>
            <a:endParaRPr kumimoji="1" lang="ja-JP" altLang="en-US" dirty="0"/>
          </a:p>
        </p:txBody>
      </p:sp>
      <p:sp>
        <p:nvSpPr>
          <p:cNvPr id="8" name="テキスト ボックス 7"/>
          <p:cNvSpPr txBox="1"/>
          <p:nvPr/>
        </p:nvSpPr>
        <p:spPr>
          <a:xfrm>
            <a:off x="323528" y="4221088"/>
            <a:ext cx="432048" cy="369332"/>
          </a:xfrm>
          <a:prstGeom prst="rect">
            <a:avLst/>
          </a:prstGeom>
          <a:noFill/>
        </p:spPr>
        <p:txBody>
          <a:bodyPr wrap="square" rtlCol="0">
            <a:spAutoFit/>
          </a:bodyPr>
          <a:lstStyle/>
          <a:p>
            <a:r>
              <a:rPr kumimoji="1" lang="ja-JP" altLang="en-US" dirty="0" smtClean="0"/>
              <a:t>低</a:t>
            </a:r>
            <a:endParaRPr kumimoji="1" lang="ja-JP" altLang="en-US" dirty="0"/>
          </a:p>
        </p:txBody>
      </p:sp>
      <p:sp>
        <p:nvSpPr>
          <p:cNvPr id="9" name="テキスト ボックス 8"/>
          <p:cNvSpPr txBox="1"/>
          <p:nvPr/>
        </p:nvSpPr>
        <p:spPr>
          <a:xfrm>
            <a:off x="8372196" y="4219198"/>
            <a:ext cx="415498" cy="369332"/>
          </a:xfrm>
          <a:prstGeom prst="rect">
            <a:avLst/>
          </a:prstGeom>
          <a:noFill/>
        </p:spPr>
        <p:txBody>
          <a:bodyPr wrap="none" rtlCol="0">
            <a:spAutoFit/>
          </a:bodyPr>
          <a:lstStyle/>
          <a:p>
            <a:r>
              <a:rPr kumimoji="1" lang="ja-JP" altLang="en-US" dirty="0" smtClean="0"/>
              <a:t>高</a:t>
            </a:r>
            <a:endParaRPr kumimoji="1" lang="ja-JP" altLang="en-US" dirty="0"/>
          </a:p>
        </p:txBody>
      </p:sp>
      <p:grpSp>
        <p:nvGrpSpPr>
          <p:cNvPr id="10" name="グループ化 2"/>
          <p:cNvGrpSpPr/>
          <p:nvPr/>
        </p:nvGrpSpPr>
        <p:grpSpPr>
          <a:xfrm>
            <a:off x="5405694" y="2253412"/>
            <a:ext cx="3630802" cy="1828547"/>
            <a:chOff x="452180" y="1825354"/>
            <a:chExt cx="6720852" cy="3672408"/>
          </a:xfrm>
        </p:grpSpPr>
        <p:grpSp>
          <p:nvGrpSpPr>
            <p:cNvPr id="11" name="グループ化 11"/>
            <p:cNvGrpSpPr/>
            <p:nvPr/>
          </p:nvGrpSpPr>
          <p:grpSpPr>
            <a:xfrm>
              <a:off x="452180" y="1825354"/>
              <a:ext cx="6570278" cy="3672408"/>
              <a:chOff x="377533" y="2518892"/>
              <a:chExt cx="6768752" cy="4104456"/>
            </a:xfrm>
          </p:grpSpPr>
          <p:sp>
            <p:nvSpPr>
              <p:cNvPr id="18" name="円/楕円 3"/>
              <p:cNvSpPr/>
              <p:nvPr/>
            </p:nvSpPr>
            <p:spPr>
              <a:xfrm>
                <a:off x="377533" y="2518892"/>
                <a:ext cx="6768752" cy="4104456"/>
              </a:xfrm>
              <a:prstGeom prst="ellipse">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kumimoji="1" lang="en-US" altLang="ja-JP" dirty="0" smtClean="0"/>
              </a:p>
            </p:txBody>
          </p:sp>
          <p:sp>
            <p:nvSpPr>
              <p:cNvPr id="19" name="円/楕円 4"/>
              <p:cNvSpPr/>
              <p:nvPr/>
            </p:nvSpPr>
            <p:spPr>
              <a:xfrm>
                <a:off x="1727684" y="3212976"/>
                <a:ext cx="4068452" cy="2664296"/>
              </a:xfrm>
              <a:prstGeom prst="ellipse">
                <a:avLst/>
              </a:prstGeom>
              <a:solidFill>
                <a:schemeClr val="accent1">
                  <a:lumMod val="60000"/>
                  <a:lumOff val="40000"/>
                </a:schemeClr>
              </a:solidFill>
              <a:ln w="38100">
                <a:solidFill>
                  <a:srgbClr val="385D8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ja-JP" altLang="en-US" dirty="0"/>
              </a:p>
            </p:txBody>
          </p:sp>
        </p:grpSp>
        <p:grpSp>
          <p:nvGrpSpPr>
            <p:cNvPr id="13" name="グループ化 99"/>
            <p:cNvGrpSpPr/>
            <p:nvPr/>
          </p:nvGrpSpPr>
          <p:grpSpPr>
            <a:xfrm>
              <a:off x="5965363" y="3102942"/>
              <a:ext cx="698191" cy="1070712"/>
              <a:chOff x="1880854" y="2888069"/>
              <a:chExt cx="242875" cy="468923"/>
            </a:xfrm>
          </p:grpSpPr>
          <p:sp>
            <p:nvSpPr>
              <p:cNvPr id="16" name="スマイル 223"/>
              <p:cNvSpPr/>
              <p:nvPr/>
            </p:nvSpPr>
            <p:spPr>
              <a:xfrm>
                <a:off x="1880854"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フローチャート : 論理積ゲート 224"/>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14" name="テキスト ボックス 34"/>
            <p:cNvSpPr txBox="1"/>
            <p:nvPr/>
          </p:nvSpPr>
          <p:spPr>
            <a:xfrm>
              <a:off x="6329653" y="3029423"/>
              <a:ext cx="843379" cy="1174447"/>
            </a:xfrm>
            <a:prstGeom prst="rect">
              <a:avLst/>
            </a:prstGeom>
            <a:noFill/>
          </p:spPr>
          <p:txBody>
            <a:bodyPr wrap="square" rtlCol="0">
              <a:spAutoFit/>
            </a:bodyPr>
            <a:lstStyle/>
            <a:p>
              <a:r>
                <a:rPr lang="ja-JP" altLang="en-US" sz="3200" b="1" dirty="0">
                  <a:solidFill>
                    <a:srgbClr val="FF0000"/>
                  </a:solidFill>
                </a:rPr>
                <a:t>！</a:t>
              </a:r>
              <a:endParaRPr kumimoji="1" lang="ja-JP" altLang="en-US" sz="2000" b="1" dirty="0">
                <a:solidFill>
                  <a:srgbClr val="FF0000"/>
                </a:solidFill>
              </a:endParaRPr>
            </a:p>
          </p:txBody>
        </p:sp>
        <p:sp>
          <p:nvSpPr>
            <p:cNvPr id="15" name="テキスト ボックス 35"/>
            <p:cNvSpPr txBox="1"/>
            <p:nvPr/>
          </p:nvSpPr>
          <p:spPr>
            <a:xfrm>
              <a:off x="5973408" y="3607899"/>
              <a:ext cx="680096" cy="618132"/>
            </a:xfrm>
            <a:prstGeom prst="rect">
              <a:avLst/>
            </a:prstGeom>
            <a:noFill/>
          </p:spPr>
          <p:txBody>
            <a:bodyPr wrap="none" rtlCol="0">
              <a:spAutoFit/>
            </a:bodyPr>
            <a:lstStyle/>
            <a:p>
              <a:r>
                <a:rPr kumimoji="1" lang="en-US" altLang="ja-JP" sz="1400" dirty="0" smtClean="0"/>
                <a:t>45</a:t>
              </a:r>
              <a:endParaRPr kumimoji="1" lang="ja-JP" altLang="en-US" sz="800" dirty="0"/>
            </a:p>
          </p:txBody>
        </p:sp>
      </p:grpSp>
      <p:grpSp>
        <p:nvGrpSpPr>
          <p:cNvPr id="20" name="グループ化 49"/>
          <p:cNvGrpSpPr/>
          <p:nvPr/>
        </p:nvGrpSpPr>
        <p:grpSpPr>
          <a:xfrm>
            <a:off x="107504" y="2348880"/>
            <a:ext cx="3689458" cy="1765871"/>
            <a:chOff x="1328837" y="1336978"/>
            <a:chExt cx="6570278" cy="3672408"/>
          </a:xfrm>
        </p:grpSpPr>
        <p:grpSp>
          <p:nvGrpSpPr>
            <p:cNvPr id="21" name="グループ化 5"/>
            <p:cNvGrpSpPr/>
            <p:nvPr/>
          </p:nvGrpSpPr>
          <p:grpSpPr>
            <a:xfrm>
              <a:off x="1328837" y="1336978"/>
              <a:ext cx="6570278" cy="3672408"/>
              <a:chOff x="467544" y="2420887"/>
              <a:chExt cx="6768752" cy="4104456"/>
            </a:xfrm>
          </p:grpSpPr>
          <p:sp>
            <p:nvSpPr>
              <p:cNvPr id="28" name="円/楕円 3"/>
              <p:cNvSpPr/>
              <p:nvPr/>
            </p:nvSpPr>
            <p:spPr>
              <a:xfrm>
                <a:off x="467544" y="2420887"/>
                <a:ext cx="6768752" cy="4104456"/>
              </a:xfrm>
              <a:prstGeom prst="ellipse">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kumimoji="1" lang="en-US" altLang="ja-JP" dirty="0" smtClean="0"/>
              </a:p>
            </p:txBody>
          </p:sp>
          <p:sp>
            <p:nvSpPr>
              <p:cNvPr id="29" name="円/楕円 4"/>
              <p:cNvSpPr/>
              <p:nvPr/>
            </p:nvSpPr>
            <p:spPr>
              <a:xfrm>
                <a:off x="1727684" y="3212976"/>
                <a:ext cx="4068452" cy="2664296"/>
              </a:xfrm>
              <a:prstGeom prst="ellipse">
                <a:avLst/>
              </a:prstGeom>
              <a:solidFill>
                <a:schemeClr val="accent1">
                  <a:lumMod val="60000"/>
                  <a:lumOff val="40000"/>
                </a:schemeClr>
              </a:solidFill>
              <a:ln w="38100">
                <a:solidFill>
                  <a:srgbClr val="385D8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ja-JP" altLang="en-US" dirty="0"/>
              </a:p>
            </p:txBody>
          </p:sp>
          <p:sp>
            <p:nvSpPr>
              <p:cNvPr id="30" name="円/楕円 5"/>
              <p:cNvSpPr/>
              <p:nvPr/>
            </p:nvSpPr>
            <p:spPr>
              <a:xfrm>
                <a:off x="2713375" y="3900944"/>
                <a:ext cx="2081365" cy="1566406"/>
              </a:xfrm>
              <a:prstGeom prst="ellips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chemeClr val="bg1"/>
                  </a:solidFill>
                </a:endParaRPr>
              </a:p>
            </p:txBody>
          </p:sp>
        </p:grpSp>
        <p:grpSp>
          <p:nvGrpSpPr>
            <p:cNvPr id="22" name="グループ化 99"/>
            <p:cNvGrpSpPr/>
            <p:nvPr/>
          </p:nvGrpSpPr>
          <p:grpSpPr>
            <a:xfrm>
              <a:off x="5330412" y="2702256"/>
              <a:ext cx="698188" cy="1070707"/>
              <a:chOff x="1880852" y="2888071"/>
              <a:chExt cx="242874" cy="468921"/>
            </a:xfrm>
          </p:grpSpPr>
          <p:sp>
            <p:nvSpPr>
              <p:cNvPr id="26" name="スマイル 223"/>
              <p:cNvSpPr/>
              <p:nvPr/>
            </p:nvSpPr>
            <p:spPr>
              <a:xfrm>
                <a:off x="1880852" y="2888071"/>
                <a:ext cx="242874"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7" name="フローチャート : 論理積ゲート 224"/>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p:sp>
          <p:nvSpPr>
            <p:cNvPr id="24" name="テキスト ボックス 52"/>
            <p:cNvSpPr txBox="1"/>
            <p:nvPr/>
          </p:nvSpPr>
          <p:spPr>
            <a:xfrm>
              <a:off x="5352366" y="3206300"/>
              <a:ext cx="654289" cy="640071"/>
            </a:xfrm>
            <a:prstGeom prst="rect">
              <a:avLst/>
            </a:prstGeom>
            <a:noFill/>
          </p:spPr>
          <p:txBody>
            <a:bodyPr wrap="none" rtlCol="0">
              <a:spAutoFit/>
            </a:bodyPr>
            <a:lstStyle/>
            <a:p>
              <a:r>
                <a:rPr kumimoji="1" lang="en-US" altLang="ja-JP" sz="1400" dirty="0" smtClean="0"/>
                <a:t>20</a:t>
              </a:r>
              <a:endParaRPr kumimoji="1" lang="ja-JP" altLang="en-US" sz="900" dirty="0"/>
            </a:p>
          </p:txBody>
        </p:sp>
        <p:sp>
          <p:nvSpPr>
            <p:cNvPr id="25" name="テキスト ボックス 53"/>
            <p:cNvSpPr txBox="1"/>
            <p:nvPr/>
          </p:nvSpPr>
          <p:spPr>
            <a:xfrm>
              <a:off x="5725296" y="2770626"/>
              <a:ext cx="843377" cy="1088119"/>
            </a:xfrm>
            <a:prstGeom prst="rect">
              <a:avLst/>
            </a:prstGeom>
            <a:noFill/>
          </p:spPr>
          <p:txBody>
            <a:bodyPr wrap="square" rtlCol="0">
              <a:spAutoFit/>
            </a:bodyPr>
            <a:lstStyle/>
            <a:p>
              <a:r>
                <a:rPr kumimoji="1" lang="ja-JP" altLang="en-US" sz="2800" b="1" dirty="0" smtClean="0">
                  <a:solidFill>
                    <a:srgbClr val="FF0000"/>
                  </a:solidFill>
                </a:rPr>
                <a:t>？</a:t>
              </a:r>
              <a:endParaRPr kumimoji="1" lang="ja-JP" altLang="en-US" sz="2800" b="1" dirty="0">
                <a:solidFill>
                  <a:srgbClr val="FF0000"/>
                </a:solidFill>
              </a:endParaRPr>
            </a:p>
          </p:txBody>
        </p:sp>
      </p:grpSp>
      <p:sp>
        <p:nvSpPr>
          <p:cNvPr id="31" name="テキスト ボックス 30"/>
          <p:cNvSpPr txBox="1"/>
          <p:nvPr/>
        </p:nvSpPr>
        <p:spPr>
          <a:xfrm>
            <a:off x="6299413" y="2814851"/>
            <a:ext cx="1018227" cy="646331"/>
          </a:xfrm>
          <a:prstGeom prst="rect">
            <a:avLst/>
          </a:prstGeom>
          <a:noFill/>
        </p:spPr>
        <p:txBody>
          <a:bodyPr wrap="none" rtlCol="0">
            <a:spAutoFit/>
          </a:bodyPr>
          <a:lstStyle/>
          <a:p>
            <a:pPr algn="ctr"/>
            <a:r>
              <a:rPr lang="ja-JP" altLang="en-US" dirty="0">
                <a:effectLst>
                  <a:outerShdw blurRad="38100" dist="38100" dir="2700000" algn="tl">
                    <a:srgbClr val="000000">
                      <a:alpha val="43137"/>
                    </a:srgbClr>
                  </a:outerShdw>
                </a:effectLst>
              </a:rPr>
              <a:t>学生</a:t>
            </a:r>
          </a:p>
          <a:p>
            <a:pPr algn="ctr"/>
            <a:r>
              <a:rPr lang="en-US" altLang="ja-JP" dirty="0">
                <a:effectLst>
                  <a:outerShdw blurRad="38100" dist="38100" dir="2700000" algn="tl">
                    <a:srgbClr val="000000">
                      <a:alpha val="43137"/>
                    </a:srgbClr>
                  </a:outerShdw>
                </a:effectLst>
              </a:rPr>
              <a:t>(</a:t>
            </a:r>
            <a:r>
              <a:rPr lang="ja-JP" altLang="en-US" dirty="0">
                <a:effectLst>
                  <a:outerShdw blurRad="38100" dist="38100" dir="2700000" algn="tl">
                    <a:srgbClr val="000000">
                      <a:alpha val="43137"/>
                    </a:srgbClr>
                  </a:outerShdw>
                </a:effectLst>
              </a:rPr>
              <a:t>対象者</a:t>
            </a:r>
            <a:r>
              <a:rPr lang="en-US" altLang="ja-JP" dirty="0"/>
              <a:t>)</a:t>
            </a:r>
            <a:endParaRPr lang="ja-JP" altLang="en-US" dirty="0"/>
          </a:p>
        </p:txBody>
      </p:sp>
      <p:sp>
        <p:nvSpPr>
          <p:cNvPr id="32" name="四角形吹き出し 31"/>
          <p:cNvSpPr/>
          <p:nvPr/>
        </p:nvSpPr>
        <p:spPr>
          <a:xfrm>
            <a:off x="90094" y="1286694"/>
            <a:ext cx="3473794" cy="1080120"/>
          </a:xfrm>
          <a:prstGeom prst="wedgeRectCallout">
            <a:avLst>
              <a:gd name="adj1" fmla="val -3237"/>
              <a:gd name="adj2" fmla="val 9204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合理性の低い顧客限定</a:t>
            </a:r>
            <a:endParaRPr lang="ja-JP" altLang="en-US" dirty="0">
              <a:solidFill>
                <a:schemeClr val="bg1"/>
              </a:solidFill>
            </a:endParaRPr>
          </a:p>
          <a:p>
            <a:pPr algn="ctr"/>
            <a:r>
              <a:rPr lang="ja-JP" altLang="en-US">
                <a:solidFill>
                  <a:schemeClr val="tx1"/>
                </a:solidFill>
              </a:rPr>
              <a:t>＝</a:t>
            </a:r>
            <a:r>
              <a:rPr lang="ja-JP" altLang="en-US" dirty="0">
                <a:solidFill>
                  <a:schemeClr val="tx1"/>
                </a:solidFill>
              </a:rPr>
              <a:t>企</a:t>
            </a:r>
            <a:r>
              <a:rPr lang="ja-JP" altLang="en-US">
                <a:solidFill>
                  <a:schemeClr val="tx1"/>
                </a:solidFill>
              </a:rPr>
              <a:t>業の意図が</a:t>
            </a:r>
            <a:r>
              <a:rPr lang="ja-JP" altLang="en-US" smtClean="0">
                <a:solidFill>
                  <a:schemeClr val="tx1"/>
                </a:solidFill>
              </a:rPr>
              <a:t>読み取れない</a:t>
            </a:r>
            <a:r>
              <a:rPr lang="ja-JP" altLang="en-US" dirty="0">
                <a:solidFill>
                  <a:schemeClr val="tx1"/>
                </a:solidFill>
              </a:rPr>
              <a:t>！</a:t>
            </a:r>
            <a:endParaRPr lang="en-US" altLang="ja-JP" dirty="0">
              <a:solidFill>
                <a:schemeClr val="bg1"/>
              </a:solidFill>
            </a:endParaRPr>
          </a:p>
        </p:txBody>
      </p:sp>
      <p:sp>
        <p:nvSpPr>
          <p:cNvPr id="33" name="四角形吹き出し 32"/>
          <p:cNvSpPr/>
          <p:nvPr/>
        </p:nvSpPr>
        <p:spPr>
          <a:xfrm>
            <a:off x="5405694" y="1286694"/>
            <a:ext cx="3673544" cy="1080120"/>
          </a:xfrm>
          <a:prstGeom prst="wedgeRectCallout">
            <a:avLst>
              <a:gd name="adj1" fmla="val 371"/>
              <a:gd name="adj2" fmla="val 9468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合理性が高い限定</a:t>
            </a:r>
            <a:endParaRPr lang="en-US" altLang="ja-JP" dirty="0">
              <a:solidFill>
                <a:schemeClr val="bg1"/>
              </a:solidFill>
            </a:endParaRPr>
          </a:p>
          <a:p>
            <a:pPr algn="ctr"/>
            <a:r>
              <a:rPr lang="ja-JP" altLang="en-US">
                <a:solidFill>
                  <a:schemeClr val="tx1"/>
                </a:solidFill>
              </a:rPr>
              <a:t>＝</a:t>
            </a:r>
            <a:r>
              <a:rPr lang="ja-JP" altLang="en-US" dirty="0">
                <a:solidFill>
                  <a:schemeClr val="tx1"/>
                </a:solidFill>
              </a:rPr>
              <a:t>企</a:t>
            </a:r>
            <a:r>
              <a:rPr lang="ja-JP" altLang="en-US">
                <a:solidFill>
                  <a:schemeClr val="tx1"/>
                </a:solidFill>
              </a:rPr>
              <a:t>業の意図が</a:t>
            </a:r>
            <a:r>
              <a:rPr lang="ja-JP" altLang="en-US" smtClean="0">
                <a:solidFill>
                  <a:schemeClr val="tx1"/>
                </a:solidFill>
              </a:rPr>
              <a:t>読み取れる</a:t>
            </a:r>
            <a:r>
              <a:rPr lang="ja-JP" altLang="en-US" dirty="0">
                <a:solidFill>
                  <a:schemeClr val="tx1"/>
                </a:solidFill>
              </a:rPr>
              <a:t>！</a:t>
            </a:r>
            <a:endParaRPr lang="en-US" altLang="ja-JP" dirty="0">
              <a:solidFill>
                <a:schemeClr val="bg1"/>
              </a:solidFill>
            </a:endParaRPr>
          </a:p>
        </p:txBody>
      </p:sp>
      <p:sp>
        <p:nvSpPr>
          <p:cNvPr id="34" name="正方形/長方形 33"/>
          <p:cNvSpPr/>
          <p:nvPr/>
        </p:nvSpPr>
        <p:spPr>
          <a:xfrm>
            <a:off x="576164" y="5229200"/>
            <a:ext cx="7776864" cy="12961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a:solidFill>
                  <a:schemeClr val="tx1"/>
                </a:solidFill>
              </a:rPr>
              <a:t>顧客</a:t>
            </a:r>
            <a:r>
              <a:rPr lang="ja-JP" altLang="en-US" sz="3200" smtClean="0">
                <a:solidFill>
                  <a:schemeClr val="tx1"/>
                </a:solidFill>
              </a:rPr>
              <a:t>限定は合理性が</a:t>
            </a:r>
            <a:endParaRPr lang="en-US" altLang="ja-JP" sz="3200" dirty="0">
              <a:solidFill>
                <a:schemeClr val="tx1"/>
              </a:solidFill>
            </a:endParaRPr>
          </a:p>
          <a:p>
            <a:pPr algn="ctr"/>
            <a:r>
              <a:rPr lang="ja-JP" altLang="en-US" sz="3200" dirty="0">
                <a:solidFill>
                  <a:srgbClr val="FF0000"/>
                </a:solidFill>
              </a:rPr>
              <a:t>試してみたい</a:t>
            </a:r>
            <a:r>
              <a:rPr lang="ja-JP" altLang="en-US" sz="3200" dirty="0" smtClean="0">
                <a:solidFill>
                  <a:srgbClr val="FF0000"/>
                </a:solidFill>
              </a:rPr>
              <a:t>気持ち</a:t>
            </a:r>
            <a:r>
              <a:rPr lang="ja-JP" altLang="en-US" sz="3200" dirty="0" smtClean="0">
                <a:solidFill>
                  <a:schemeClr val="tx1"/>
                </a:solidFill>
              </a:rPr>
              <a:t>に</a:t>
            </a:r>
            <a:r>
              <a:rPr lang="ja-JP" altLang="en-US" sz="3200" dirty="0">
                <a:solidFill>
                  <a:schemeClr val="tx1"/>
                </a:solidFill>
              </a:rPr>
              <a:t>影響するのでは？</a:t>
            </a:r>
            <a:endParaRPr lang="en-US" altLang="ja-JP" sz="3200" dirty="0">
              <a:solidFill>
                <a:schemeClr val="tx1"/>
              </a:solidFill>
            </a:endParaRPr>
          </a:p>
        </p:txBody>
      </p:sp>
      <p:sp>
        <p:nvSpPr>
          <p:cNvPr id="5" name="テキスト ボックス 8"/>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現状分析</a:t>
            </a:r>
            <a:endParaRPr kumimoji="1" lang="en-US" altLang="ja-JP" dirty="0" smtClean="0"/>
          </a:p>
        </p:txBody>
      </p:sp>
      <p:sp>
        <p:nvSpPr>
          <p:cNvPr id="35" name="テキスト ボックス 69"/>
          <p:cNvSpPr txBox="1"/>
          <p:nvPr/>
        </p:nvSpPr>
        <p:spPr>
          <a:xfrm>
            <a:off x="6857256" y="3719048"/>
            <a:ext cx="646331" cy="369332"/>
          </a:xfrm>
          <a:prstGeom prst="rect">
            <a:avLst/>
          </a:prstGeom>
          <a:noFill/>
        </p:spPr>
        <p:txBody>
          <a:bodyPr wrap="none" rtlCol="0">
            <a:spAutoFit/>
          </a:bodyPr>
          <a:lstStyle/>
          <a:p>
            <a:pPr algn="ctr"/>
            <a:r>
              <a:rPr lang="ja-JP" altLang="en-US" dirty="0" smtClean="0">
                <a:effectLst>
                  <a:outerShdw blurRad="38100" dist="38100" dir="2700000" algn="tl">
                    <a:srgbClr val="000000">
                      <a:alpha val="43137"/>
                    </a:srgbClr>
                  </a:outerShdw>
                </a:effectLst>
              </a:rPr>
              <a:t>全体</a:t>
            </a:r>
            <a:endParaRPr kumimoji="1" lang="ja-JP" altLang="en-US" dirty="0">
              <a:effectLst>
                <a:outerShdw blurRad="38100" dist="38100" dir="2700000" algn="tl">
                  <a:srgbClr val="000000">
                    <a:alpha val="43137"/>
                  </a:srgbClr>
                </a:outerShdw>
              </a:effectLst>
            </a:endParaRPr>
          </a:p>
        </p:txBody>
      </p:sp>
      <p:sp>
        <p:nvSpPr>
          <p:cNvPr id="12" name="テキスト ボックス 70"/>
          <p:cNvSpPr txBox="1"/>
          <p:nvPr/>
        </p:nvSpPr>
        <p:spPr>
          <a:xfrm>
            <a:off x="1301125" y="2999274"/>
            <a:ext cx="1254651" cy="861774"/>
          </a:xfrm>
          <a:prstGeom prst="rect">
            <a:avLst/>
          </a:prstGeom>
          <a:noFill/>
        </p:spPr>
        <p:txBody>
          <a:bodyPr wrap="square" rtlCol="0">
            <a:spAutoFit/>
          </a:bodyPr>
          <a:lstStyle/>
          <a:p>
            <a:pPr algn="ctr"/>
            <a:r>
              <a:rPr lang="en-US" altLang="ja-JP" sz="1600" dirty="0" smtClean="0">
                <a:solidFill>
                  <a:schemeClr val="bg1"/>
                </a:solidFill>
              </a:rPr>
              <a:t>19</a:t>
            </a:r>
            <a:r>
              <a:rPr lang="ja-JP" altLang="en-US" sz="1600" dirty="0" smtClean="0">
                <a:solidFill>
                  <a:schemeClr val="bg1"/>
                </a:solidFill>
              </a:rPr>
              <a:t>歳</a:t>
            </a:r>
            <a:endParaRPr lang="en-US" altLang="ja-JP" sz="1600" dirty="0" smtClean="0">
              <a:solidFill>
                <a:schemeClr val="bg1"/>
              </a:solidFill>
            </a:endParaRPr>
          </a:p>
          <a:p>
            <a:pPr algn="ctr"/>
            <a:r>
              <a:rPr lang="en-US" altLang="ja-JP" sz="1600" dirty="0" smtClean="0">
                <a:solidFill>
                  <a:schemeClr val="bg1"/>
                </a:solidFill>
              </a:rPr>
              <a:t>(</a:t>
            </a:r>
            <a:r>
              <a:rPr lang="ja-JP" altLang="en-US" sz="1600" dirty="0">
                <a:solidFill>
                  <a:schemeClr val="bg1"/>
                </a:solidFill>
              </a:rPr>
              <a:t>対象者</a:t>
            </a:r>
            <a:r>
              <a:rPr lang="en-US" altLang="ja-JP" sz="1600" dirty="0">
                <a:solidFill>
                  <a:schemeClr val="bg1"/>
                </a:solidFill>
              </a:rPr>
              <a:t>)</a:t>
            </a:r>
            <a:endParaRPr lang="ja-JP" altLang="en-US" sz="1600" dirty="0">
              <a:solidFill>
                <a:schemeClr val="bg1"/>
              </a:solidFill>
            </a:endParaRPr>
          </a:p>
          <a:p>
            <a:endParaRPr kumimoji="1" lang="ja-JP" altLang="en-US" dirty="0"/>
          </a:p>
        </p:txBody>
      </p:sp>
      <p:sp>
        <p:nvSpPr>
          <p:cNvPr id="36" name="テキスト ボックス 71"/>
          <p:cNvSpPr txBox="1"/>
          <p:nvPr/>
        </p:nvSpPr>
        <p:spPr>
          <a:xfrm>
            <a:off x="1301125" y="2669431"/>
            <a:ext cx="1254651" cy="615553"/>
          </a:xfrm>
          <a:prstGeom prst="rect">
            <a:avLst/>
          </a:prstGeom>
          <a:noFill/>
        </p:spPr>
        <p:txBody>
          <a:bodyPr wrap="square" rtlCol="0">
            <a:spAutoFit/>
          </a:bodyPr>
          <a:lstStyle/>
          <a:p>
            <a:pPr algn="ctr"/>
            <a:r>
              <a:rPr lang="ja-JP" altLang="en-US" sz="1600" b="1" dirty="0" smtClean="0">
                <a:solidFill>
                  <a:schemeClr val="bg1"/>
                </a:solidFill>
                <a:effectLst>
                  <a:outerShdw blurRad="38100" dist="38100" dir="2700000" algn="tl">
                    <a:srgbClr val="000000">
                      <a:alpha val="43137"/>
                    </a:srgbClr>
                  </a:outerShdw>
                </a:effectLst>
              </a:rPr>
              <a:t>学生</a:t>
            </a:r>
            <a:endParaRPr lang="ja-JP" altLang="en-US" sz="1600" b="1" dirty="0">
              <a:solidFill>
                <a:schemeClr val="bg1"/>
              </a:solidFill>
              <a:effectLst>
                <a:outerShdw blurRad="38100" dist="38100" dir="2700000" algn="tl">
                  <a:srgbClr val="000000">
                    <a:alpha val="43137"/>
                  </a:srgbClr>
                </a:outerShdw>
              </a:effectLst>
            </a:endParaRPr>
          </a:p>
          <a:p>
            <a:endParaRPr kumimoji="1" lang="ja-JP" altLang="en-US" dirty="0"/>
          </a:p>
        </p:txBody>
      </p:sp>
      <p:sp>
        <p:nvSpPr>
          <p:cNvPr id="37" name="テキスト ボックス 72"/>
          <p:cNvSpPr txBox="1"/>
          <p:nvPr/>
        </p:nvSpPr>
        <p:spPr>
          <a:xfrm>
            <a:off x="1271565" y="2348880"/>
            <a:ext cx="1254651" cy="615553"/>
          </a:xfrm>
          <a:prstGeom prst="rect">
            <a:avLst/>
          </a:prstGeom>
          <a:noFill/>
        </p:spPr>
        <p:txBody>
          <a:bodyPr wrap="square" rtlCol="0">
            <a:spAutoFit/>
          </a:bodyPr>
          <a:lstStyle/>
          <a:p>
            <a:pPr algn="ctr"/>
            <a:r>
              <a:rPr lang="ja-JP" altLang="en-US" sz="1600" b="1" dirty="0">
                <a:solidFill>
                  <a:schemeClr val="bg1"/>
                </a:solidFill>
                <a:effectLst>
                  <a:outerShdw blurRad="38100" dist="38100" dir="2700000" algn="tl">
                    <a:srgbClr val="000000">
                      <a:alpha val="43137"/>
                    </a:srgbClr>
                  </a:outerShdw>
                </a:effectLst>
              </a:rPr>
              <a:t>全体</a:t>
            </a:r>
          </a:p>
          <a:p>
            <a:endParaRPr kumimoji="1" lang="ja-JP" altLang="en-US" dirty="0"/>
          </a:p>
        </p:txBody>
      </p:sp>
      <p:cxnSp>
        <p:nvCxnSpPr>
          <p:cNvPr id="38" name="直線矢印コネクタ 37"/>
          <p:cNvCxnSpPr/>
          <p:nvPr/>
        </p:nvCxnSpPr>
        <p:spPr>
          <a:xfrm>
            <a:off x="899592" y="4365104"/>
            <a:ext cx="7347556" cy="0"/>
          </a:xfrm>
          <a:prstGeom prst="straightConnector1">
            <a:avLst/>
          </a:prstGeom>
          <a:ln w="57150">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89576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研究目的</a:t>
            </a:r>
            <a:endParaRPr kumimoji="1" lang="ja-JP" altLang="en-US" dirty="0"/>
          </a:p>
        </p:txBody>
      </p:sp>
      <p:sp>
        <p:nvSpPr>
          <p:cNvPr id="3" name="コンテンツ プレースホルダー 2"/>
          <p:cNvSpPr>
            <a:spLocks noGrp="1"/>
          </p:cNvSpPr>
          <p:nvPr>
            <p:ph idx="1"/>
          </p:nvPr>
        </p:nvSpPr>
        <p:spPr>
          <a:xfrm>
            <a:off x="251520" y="1556792"/>
            <a:ext cx="8435280" cy="4569371"/>
          </a:xfrm>
        </p:spPr>
        <p:txBody>
          <a:bodyPr anchor="ctr"/>
          <a:lstStyle/>
          <a:p>
            <a:pPr marL="0" indent="0" algn="ctr">
              <a:buNone/>
            </a:pPr>
            <a:r>
              <a:rPr lang="ja-JP" altLang="en-US" sz="4400" dirty="0" smtClean="0"/>
              <a:t>合理性</a:t>
            </a:r>
            <a:r>
              <a:rPr lang="ja-JP" altLang="en-US" sz="4400" dirty="0"/>
              <a:t>の低い</a:t>
            </a:r>
            <a:r>
              <a:rPr lang="ja-JP" altLang="en-US" sz="4400" dirty="0" smtClean="0"/>
              <a:t>限定で</a:t>
            </a:r>
            <a:endParaRPr lang="en-US" altLang="ja-JP" sz="4400" dirty="0"/>
          </a:p>
          <a:p>
            <a:pPr marL="0" indent="0" algn="ctr">
              <a:buNone/>
            </a:pPr>
            <a:r>
              <a:rPr lang="ja-JP" altLang="en-US" sz="4400" dirty="0">
                <a:solidFill>
                  <a:srgbClr val="FF0000"/>
                </a:solidFill>
              </a:rPr>
              <a:t>試用意向</a:t>
            </a:r>
            <a:r>
              <a:rPr lang="ja-JP" altLang="en-US" sz="4400" dirty="0"/>
              <a:t>が高まるのかを探る</a:t>
            </a:r>
          </a:p>
          <a:p>
            <a:pPr marL="0" indent="0">
              <a:buNone/>
            </a:pPr>
            <a:endParaRPr lang="en-US" altLang="ja-JP" dirty="0"/>
          </a:p>
          <a:p>
            <a:pPr marL="0" indent="0">
              <a:buNone/>
            </a:pPr>
            <a:endParaRPr lang="ja-JP" altLang="en-US" dirty="0"/>
          </a:p>
        </p:txBody>
      </p:sp>
    </p:spTree>
    <p:extLst>
      <p:ext uri="{BB962C8B-B14F-4D97-AF65-F5344CB8AC3E}">
        <p14:creationId xmlns:p14="http://schemas.microsoft.com/office/powerpoint/2010/main" val="36294069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53086" y="53752"/>
            <a:ext cx="8229600" cy="1143000"/>
          </a:xfrm>
        </p:spPr>
        <p:txBody>
          <a:bodyPr>
            <a:normAutofit/>
          </a:bodyPr>
          <a:lstStyle/>
          <a:p>
            <a:r>
              <a:rPr lang="ja-JP" altLang="en-US" sz="4000" dirty="0"/>
              <a:t>限定に</a:t>
            </a:r>
            <a:r>
              <a:rPr lang="ja-JP" altLang="en-US" sz="4000" dirty="0" smtClean="0"/>
              <a:t>よる消費者</a:t>
            </a:r>
            <a:r>
              <a:rPr lang="ja-JP" altLang="en-US" sz="4000" dirty="0"/>
              <a:t>心理の比較</a:t>
            </a:r>
            <a:endParaRPr kumimoji="1" lang="ja-JP" altLang="en-US" dirty="0"/>
          </a:p>
        </p:txBody>
      </p:sp>
      <p:grpSp>
        <p:nvGrpSpPr>
          <p:cNvPr id="5" name="グループ化 2"/>
          <p:cNvGrpSpPr/>
          <p:nvPr/>
        </p:nvGrpSpPr>
        <p:grpSpPr>
          <a:xfrm>
            <a:off x="526096" y="1788351"/>
            <a:ext cx="3845324" cy="1852986"/>
            <a:chOff x="539552" y="1737666"/>
            <a:chExt cx="7219126" cy="4976176"/>
          </a:xfrm>
        </p:grpSpPr>
        <p:grpSp>
          <p:nvGrpSpPr>
            <p:cNvPr id="6" name="グループ化 31"/>
            <p:cNvGrpSpPr/>
            <p:nvPr/>
          </p:nvGrpSpPr>
          <p:grpSpPr>
            <a:xfrm>
              <a:off x="539552" y="1737666"/>
              <a:ext cx="6570278" cy="3672408"/>
              <a:chOff x="467544" y="2420888"/>
              <a:chExt cx="6768752" cy="4104456"/>
            </a:xfrm>
          </p:grpSpPr>
          <p:sp>
            <p:nvSpPr>
              <p:cNvPr id="13" name="円/楕円 3"/>
              <p:cNvSpPr/>
              <p:nvPr/>
            </p:nvSpPr>
            <p:spPr>
              <a:xfrm>
                <a:off x="467544" y="2420888"/>
                <a:ext cx="6768752" cy="4104456"/>
              </a:xfrm>
              <a:prstGeom prst="ellipse">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kumimoji="1" lang="en-US" altLang="ja-JP" dirty="0" smtClean="0"/>
              </a:p>
            </p:txBody>
          </p:sp>
          <p:sp>
            <p:nvSpPr>
              <p:cNvPr id="14" name="円/楕円 4"/>
              <p:cNvSpPr/>
              <p:nvPr/>
            </p:nvSpPr>
            <p:spPr>
              <a:xfrm>
                <a:off x="1727683" y="3445118"/>
                <a:ext cx="4068452" cy="2432151"/>
              </a:xfrm>
              <a:prstGeom prst="ellipse">
                <a:avLst/>
              </a:prstGeom>
              <a:solidFill>
                <a:schemeClr val="accent1">
                  <a:lumMod val="60000"/>
                  <a:lumOff val="40000"/>
                </a:schemeClr>
              </a:solidFill>
              <a:ln w="3810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smtClean="0"/>
                  <a:t>学生</a:t>
                </a:r>
                <a:endParaRPr lang="en-US" altLang="ja-JP" b="1"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ja-JP" altLang="en-US" dirty="0"/>
              </a:p>
            </p:txBody>
          </p:sp>
        </p:grpSp>
        <p:sp>
          <p:nvSpPr>
            <p:cNvPr id="7" name="雲形吹き出し 33"/>
            <p:cNvSpPr/>
            <p:nvPr/>
          </p:nvSpPr>
          <p:spPr>
            <a:xfrm rot="280761">
              <a:off x="3934409" y="4769625"/>
              <a:ext cx="3824269" cy="1944217"/>
            </a:xfrm>
            <a:prstGeom prst="cloudCallout">
              <a:avLst>
                <a:gd name="adj1" fmla="val 7121"/>
                <a:gd name="adj2" fmla="val -10813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100" dirty="0">
                <a:solidFill>
                  <a:schemeClr val="tx1"/>
                </a:solidFill>
              </a:endParaRPr>
            </a:p>
          </p:txBody>
        </p:sp>
        <p:grpSp>
          <p:nvGrpSpPr>
            <p:cNvPr id="8" name="グループ化 99"/>
            <p:cNvGrpSpPr/>
            <p:nvPr/>
          </p:nvGrpSpPr>
          <p:grpSpPr>
            <a:xfrm>
              <a:off x="5796599" y="2377343"/>
              <a:ext cx="698194" cy="1070714"/>
              <a:chOff x="1822147" y="2570291"/>
              <a:chExt cx="242876" cy="468924"/>
            </a:xfrm>
          </p:grpSpPr>
          <p:sp>
            <p:nvSpPr>
              <p:cNvPr id="11" name="スマイル 223"/>
              <p:cNvSpPr/>
              <p:nvPr/>
            </p:nvSpPr>
            <p:spPr>
              <a:xfrm>
                <a:off x="1822147" y="2570291"/>
                <a:ext cx="242876" cy="252900"/>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フローチャート : 論理積ゲート 224"/>
              <p:cNvSpPr/>
              <p:nvPr/>
            </p:nvSpPr>
            <p:spPr>
              <a:xfrm rot="16200000">
                <a:off x="1839521" y="2823191"/>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35"/>
            <p:cNvSpPr txBox="1"/>
            <p:nvPr/>
          </p:nvSpPr>
          <p:spPr>
            <a:xfrm>
              <a:off x="6244195" y="2335413"/>
              <a:ext cx="1164496" cy="1222613"/>
            </a:xfrm>
            <a:prstGeom prst="rect">
              <a:avLst/>
            </a:prstGeom>
            <a:noFill/>
          </p:spPr>
          <p:txBody>
            <a:bodyPr wrap="square" rtlCol="0">
              <a:spAutoFit/>
            </a:bodyPr>
            <a:lstStyle/>
            <a:p>
              <a:r>
                <a:rPr lang="ja-JP" altLang="en-US" sz="2800" b="1" dirty="0">
                  <a:solidFill>
                    <a:srgbClr val="FF0000"/>
                  </a:solidFill>
                </a:rPr>
                <a:t>！</a:t>
              </a:r>
              <a:endParaRPr kumimoji="1" lang="ja-JP" altLang="en-US" sz="2800" b="1" dirty="0">
                <a:solidFill>
                  <a:srgbClr val="FF0000"/>
                </a:solidFill>
              </a:endParaRPr>
            </a:p>
          </p:txBody>
        </p:sp>
        <p:sp>
          <p:nvSpPr>
            <p:cNvPr id="10" name="テキスト ボックス 37"/>
            <p:cNvSpPr txBox="1"/>
            <p:nvPr/>
          </p:nvSpPr>
          <p:spPr>
            <a:xfrm>
              <a:off x="5723703" y="2836751"/>
              <a:ext cx="929251" cy="826532"/>
            </a:xfrm>
            <a:prstGeom prst="rect">
              <a:avLst/>
            </a:prstGeom>
            <a:noFill/>
          </p:spPr>
          <p:txBody>
            <a:bodyPr wrap="square" rtlCol="0">
              <a:spAutoFit/>
            </a:bodyPr>
            <a:lstStyle/>
            <a:p>
              <a:pPr algn="ctr"/>
              <a:r>
                <a:rPr kumimoji="1" lang="en-US" altLang="ja-JP" sz="1400" b="1" dirty="0" smtClean="0"/>
                <a:t>45</a:t>
              </a:r>
              <a:endParaRPr kumimoji="1" lang="ja-JP" altLang="en-US" sz="1100" b="1" dirty="0"/>
            </a:p>
          </p:txBody>
        </p:sp>
      </p:grpSp>
      <p:sp>
        <p:nvSpPr>
          <p:cNvPr id="15" name="角丸四角形 1024"/>
          <p:cNvSpPr/>
          <p:nvPr/>
        </p:nvSpPr>
        <p:spPr>
          <a:xfrm>
            <a:off x="246160" y="1012085"/>
            <a:ext cx="4176464" cy="4344783"/>
          </a:xfrm>
          <a:prstGeom prst="round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2">
                  <a:lumMod val="75000"/>
                </a:schemeClr>
              </a:solidFill>
            </a:endParaRPr>
          </a:p>
        </p:txBody>
      </p:sp>
      <p:sp>
        <p:nvSpPr>
          <p:cNvPr id="16" name="テキスト ボックス 15"/>
          <p:cNvSpPr txBox="1"/>
          <p:nvPr/>
        </p:nvSpPr>
        <p:spPr>
          <a:xfrm>
            <a:off x="1106872" y="1082674"/>
            <a:ext cx="2262158" cy="646331"/>
          </a:xfrm>
          <a:prstGeom prst="rect">
            <a:avLst/>
          </a:prstGeom>
          <a:noFill/>
        </p:spPr>
        <p:txBody>
          <a:bodyPr wrap="none" rtlCol="0">
            <a:spAutoFit/>
          </a:bodyPr>
          <a:lstStyle/>
          <a:p>
            <a:r>
              <a:rPr lang="ja-JP" altLang="en-US" b="1" dirty="0"/>
              <a:t>合</a:t>
            </a:r>
            <a:r>
              <a:rPr lang="ja-JP" altLang="en-US" b="1"/>
              <a:t>理性の</a:t>
            </a:r>
            <a:r>
              <a:rPr lang="ja-JP" altLang="en-US" b="1" smtClean="0"/>
              <a:t>高い限定</a:t>
            </a:r>
            <a:r>
              <a:rPr lang="ja-JP" altLang="en-US" b="1"/>
              <a:t>で</a:t>
            </a:r>
            <a:endParaRPr lang="en-US" altLang="ja-JP" b="1" dirty="0"/>
          </a:p>
          <a:p>
            <a:r>
              <a:rPr lang="ja-JP" altLang="en-US" b="1"/>
              <a:t>除外</a:t>
            </a:r>
            <a:r>
              <a:rPr lang="ja-JP" altLang="en-US" b="1" dirty="0"/>
              <a:t>された人の心理</a:t>
            </a:r>
            <a:endParaRPr kumimoji="1" lang="ja-JP" altLang="en-US" dirty="0"/>
          </a:p>
        </p:txBody>
      </p:sp>
      <p:sp>
        <p:nvSpPr>
          <p:cNvPr id="17" name="角丸四角形 1030"/>
          <p:cNvSpPr/>
          <p:nvPr/>
        </p:nvSpPr>
        <p:spPr>
          <a:xfrm>
            <a:off x="4607563" y="1012085"/>
            <a:ext cx="4254568" cy="4401756"/>
          </a:xfrm>
          <a:prstGeom prst="round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2">
                  <a:lumMod val="75000"/>
                </a:schemeClr>
              </a:solidFill>
            </a:endParaRPr>
          </a:p>
        </p:txBody>
      </p:sp>
      <p:grpSp>
        <p:nvGrpSpPr>
          <p:cNvPr id="18" name="グループ化 58"/>
          <p:cNvGrpSpPr/>
          <p:nvPr/>
        </p:nvGrpSpPr>
        <p:grpSpPr>
          <a:xfrm>
            <a:off x="4909244" y="1729005"/>
            <a:ext cx="3916218" cy="2135290"/>
            <a:chOff x="1328837" y="1336978"/>
            <a:chExt cx="6974100" cy="5064795"/>
          </a:xfrm>
        </p:grpSpPr>
        <p:grpSp>
          <p:nvGrpSpPr>
            <p:cNvPr id="19" name="グループ化 5"/>
            <p:cNvGrpSpPr/>
            <p:nvPr/>
          </p:nvGrpSpPr>
          <p:grpSpPr>
            <a:xfrm>
              <a:off x="1328837" y="1336978"/>
              <a:ext cx="6570278" cy="3672408"/>
              <a:chOff x="467544" y="2420887"/>
              <a:chExt cx="6768752" cy="4104456"/>
            </a:xfrm>
          </p:grpSpPr>
          <p:sp>
            <p:nvSpPr>
              <p:cNvPr id="26" name="円/楕円 3"/>
              <p:cNvSpPr/>
              <p:nvPr/>
            </p:nvSpPr>
            <p:spPr>
              <a:xfrm>
                <a:off x="467544" y="2420887"/>
                <a:ext cx="6768752" cy="4104456"/>
              </a:xfrm>
              <a:prstGeom prst="ellipse">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kumimoji="1" lang="en-US" altLang="ja-JP" dirty="0" smtClean="0"/>
              </a:p>
            </p:txBody>
          </p:sp>
          <p:sp>
            <p:nvSpPr>
              <p:cNvPr id="27" name="円/楕円 4"/>
              <p:cNvSpPr/>
              <p:nvPr/>
            </p:nvSpPr>
            <p:spPr>
              <a:xfrm>
                <a:off x="1727684" y="3212976"/>
                <a:ext cx="4068452" cy="2664296"/>
              </a:xfrm>
              <a:prstGeom prst="ellipse">
                <a:avLst/>
              </a:prstGeom>
              <a:solidFill>
                <a:schemeClr val="accent1">
                  <a:lumMod val="60000"/>
                  <a:lumOff val="40000"/>
                </a:schemeClr>
              </a:solidFill>
              <a:ln w="381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smtClean="0"/>
                  <a:t>学生</a:t>
                </a:r>
                <a:endParaRPr lang="en-US" altLang="ja-JP" b="1"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ja-JP" altLang="en-US" dirty="0"/>
              </a:p>
            </p:txBody>
          </p:sp>
        </p:grpSp>
        <p:grpSp>
          <p:nvGrpSpPr>
            <p:cNvPr id="20" name="グループ化 99"/>
            <p:cNvGrpSpPr/>
            <p:nvPr/>
          </p:nvGrpSpPr>
          <p:grpSpPr>
            <a:xfrm>
              <a:off x="5419719" y="2462377"/>
              <a:ext cx="698191" cy="1037662"/>
              <a:chOff x="1911918" y="2783010"/>
              <a:chExt cx="242875" cy="454448"/>
            </a:xfrm>
          </p:grpSpPr>
          <p:sp>
            <p:nvSpPr>
              <p:cNvPr id="24" name="スマイル 223"/>
              <p:cNvSpPr/>
              <p:nvPr/>
            </p:nvSpPr>
            <p:spPr>
              <a:xfrm>
                <a:off x="1911918" y="2783010"/>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フローチャート : 論理積ゲート 224"/>
              <p:cNvSpPr/>
              <p:nvPr/>
            </p:nvSpPr>
            <p:spPr>
              <a:xfrm rot="16200000">
                <a:off x="1933342" y="3021434"/>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p:sp>
          <p:nvSpPr>
            <p:cNvPr id="21" name="雲形吹き出し 61"/>
            <p:cNvSpPr/>
            <p:nvPr/>
          </p:nvSpPr>
          <p:spPr>
            <a:xfrm rot="342659">
              <a:off x="4917152" y="4428709"/>
              <a:ext cx="3385785" cy="1973064"/>
            </a:xfrm>
            <a:prstGeom prst="cloudCallout">
              <a:avLst>
                <a:gd name="adj1" fmla="val -7403"/>
                <a:gd name="adj2" fmla="val -95795"/>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050" dirty="0">
                <a:solidFill>
                  <a:schemeClr val="tx1"/>
                </a:solidFill>
              </a:endParaRPr>
            </a:p>
          </p:txBody>
        </p:sp>
        <p:sp>
          <p:nvSpPr>
            <p:cNvPr id="22" name="テキスト ボックス 62"/>
            <p:cNvSpPr txBox="1"/>
            <p:nvPr/>
          </p:nvSpPr>
          <p:spPr>
            <a:xfrm>
              <a:off x="5448022" y="2921441"/>
              <a:ext cx="654289" cy="730031"/>
            </a:xfrm>
            <a:prstGeom prst="rect">
              <a:avLst/>
            </a:prstGeom>
            <a:noFill/>
          </p:spPr>
          <p:txBody>
            <a:bodyPr wrap="none" rtlCol="0">
              <a:spAutoFit/>
            </a:bodyPr>
            <a:lstStyle/>
            <a:p>
              <a:r>
                <a:rPr kumimoji="1" lang="en-US" altLang="ja-JP" sz="1400" dirty="0" smtClean="0"/>
                <a:t>20</a:t>
              </a:r>
              <a:endParaRPr kumimoji="1" lang="ja-JP" altLang="en-US" sz="1400" dirty="0"/>
            </a:p>
          </p:txBody>
        </p:sp>
        <p:sp>
          <p:nvSpPr>
            <p:cNvPr id="23" name="テキスト ボックス 63"/>
            <p:cNvSpPr txBox="1"/>
            <p:nvPr/>
          </p:nvSpPr>
          <p:spPr>
            <a:xfrm>
              <a:off x="5813553" y="2194380"/>
              <a:ext cx="843377" cy="1241050"/>
            </a:xfrm>
            <a:prstGeom prst="rect">
              <a:avLst/>
            </a:prstGeom>
            <a:noFill/>
          </p:spPr>
          <p:txBody>
            <a:bodyPr wrap="square" rtlCol="0">
              <a:spAutoFit/>
            </a:bodyPr>
            <a:lstStyle/>
            <a:p>
              <a:r>
                <a:rPr kumimoji="1" lang="ja-JP" altLang="en-US" sz="2800" b="1" dirty="0" smtClean="0">
                  <a:solidFill>
                    <a:srgbClr val="FF0000"/>
                  </a:solidFill>
                </a:rPr>
                <a:t>？</a:t>
              </a:r>
              <a:endParaRPr kumimoji="1" lang="ja-JP" altLang="en-US" sz="2800" b="1" dirty="0">
                <a:solidFill>
                  <a:srgbClr val="FF0000"/>
                </a:solidFill>
              </a:endParaRPr>
            </a:p>
          </p:txBody>
        </p:sp>
      </p:grpSp>
      <p:sp>
        <p:nvSpPr>
          <p:cNvPr id="29" name="テキスト ボックス 28"/>
          <p:cNvSpPr txBox="1"/>
          <p:nvPr/>
        </p:nvSpPr>
        <p:spPr>
          <a:xfrm>
            <a:off x="5407082" y="1081419"/>
            <a:ext cx="2262158" cy="646331"/>
          </a:xfrm>
          <a:prstGeom prst="rect">
            <a:avLst/>
          </a:prstGeom>
          <a:noFill/>
        </p:spPr>
        <p:txBody>
          <a:bodyPr wrap="none" rtlCol="0">
            <a:spAutoFit/>
          </a:bodyPr>
          <a:lstStyle/>
          <a:p>
            <a:r>
              <a:rPr lang="ja-JP" altLang="en-US" b="1" dirty="0"/>
              <a:t>合</a:t>
            </a:r>
            <a:r>
              <a:rPr lang="ja-JP" altLang="en-US" b="1"/>
              <a:t>理性の</a:t>
            </a:r>
            <a:r>
              <a:rPr lang="ja-JP" altLang="en-US" b="1" smtClean="0"/>
              <a:t>低い限定</a:t>
            </a:r>
            <a:r>
              <a:rPr lang="ja-JP" altLang="en-US" b="1"/>
              <a:t>で</a:t>
            </a:r>
            <a:endParaRPr lang="en-US" altLang="ja-JP" b="1" dirty="0"/>
          </a:p>
          <a:p>
            <a:r>
              <a:rPr lang="ja-JP" altLang="en-US" b="1"/>
              <a:t>除外</a:t>
            </a:r>
            <a:r>
              <a:rPr lang="ja-JP" altLang="en-US" b="1" dirty="0"/>
              <a:t>された人の心理</a:t>
            </a:r>
            <a:endParaRPr kumimoji="1" lang="ja-JP" altLang="en-US" dirty="0"/>
          </a:p>
        </p:txBody>
      </p:sp>
      <p:sp>
        <p:nvSpPr>
          <p:cNvPr id="30" name="テキスト ボックス 29"/>
          <p:cNvSpPr txBox="1"/>
          <p:nvPr/>
        </p:nvSpPr>
        <p:spPr>
          <a:xfrm>
            <a:off x="755576" y="3268578"/>
            <a:ext cx="2890535" cy="1815882"/>
          </a:xfrm>
          <a:prstGeom prst="rect">
            <a:avLst/>
          </a:prstGeom>
          <a:noFill/>
        </p:spPr>
        <p:txBody>
          <a:bodyPr wrap="none" rtlCol="0">
            <a:spAutoFit/>
          </a:bodyPr>
          <a:lstStyle/>
          <a:p>
            <a:r>
              <a:rPr lang="en-US" altLang="ja-JP" sz="1400" b="1" dirty="0"/>
              <a:t>【</a:t>
            </a:r>
            <a:r>
              <a:rPr lang="ja-JP" altLang="en-US" sz="1400" b="1" dirty="0"/>
              <a:t>対象外者の心理</a:t>
            </a:r>
            <a:r>
              <a:rPr lang="en-US" altLang="ja-JP" sz="1400" b="1" dirty="0"/>
              <a:t>】</a:t>
            </a:r>
          </a:p>
          <a:p>
            <a:r>
              <a:rPr kumimoji="1" lang="ja-JP" altLang="en-US" sz="1400" dirty="0"/>
              <a:t>学生限定で無料と聞く</a:t>
            </a:r>
            <a:endParaRPr kumimoji="1" lang="en-US" altLang="ja-JP" sz="1400" dirty="0"/>
          </a:p>
          <a:p>
            <a:r>
              <a:rPr lang="ja-JP" altLang="en-US" sz="1400" dirty="0"/>
              <a:t>↓</a:t>
            </a:r>
            <a:endParaRPr lang="en-US" altLang="ja-JP" sz="1400" dirty="0"/>
          </a:p>
          <a:p>
            <a:r>
              <a:rPr kumimoji="1" lang="ja-JP" altLang="en-US" sz="1400" dirty="0"/>
              <a:t>学生はお金がないから当然！と思う</a:t>
            </a:r>
            <a:endParaRPr kumimoji="1" lang="en-US" altLang="ja-JP" sz="1400" dirty="0"/>
          </a:p>
          <a:p>
            <a:r>
              <a:rPr lang="ja-JP" altLang="en-US" sz="1400" dirty="0"/>
              <a:t>↓</a:t>
            </a:r>
            <a:endParaRPr lang="en-US" altLang="ja-JP" sz="1400" dirty="0"/>
          </a:p>
          <a:p>
            <a:r>
              <a:rPr kumimoji="1" lang="ja-JP" altLang="en-US" sz="1400" dirty="0"/>
              <a:t>納得できる</a:t>
            </a:r>
            <a:endParaRPr kumimoji="1" lang="en-US" altLang="ja-JP" sz="1400" dirty="0"/>
          </a:p>
          <a:p>
            <a:r>
              <a:rPr lang="ja-JP" altLang="en-US" sz="1400" dirty="0"/>
              <a:t>↓</a:t>
            </a:r>
            <a:endParaRPr lang="en-US" altLang="ja-JP" sz="1400" dirty="0"/>
          </a:p>
          <a:p>
            <a:r>
              <a:rPr kumimoji="1" lang="ja-JP" altLang="en-US" sz="1400" dirty="0"/>
              <a:t>悔しくない</a:t>
            </a:r>
          </a:p>
        </p:txBody>
      </p:sp>
      <p:sp>
        <p:nvSpPr>
          <p:cNvPr id="31" name="テキスト ボックス 30"/>
          <p:cNvSpPr txBox="1"/>
          <p:nvPr/>
        </p:nvSpPr>
        <p:spPr>
          <a:xfrm>
            <a:off x="5060801" y="3279351"/>
            <a:ext cx="2879314" cy="1815882"/>
          </a:xfrm>
          <a:prstGeom prst="rect">
            <a:avLst/>
          </a:prstGeom>
          <a:noFill/>
        </p:spPr>
        <p:txBody>
          <a:bodyPr wrap="none" rtlCol="0">
            <a:spAutoFit/>
          </a:bodyPr>
          <a:lstStyle/>
          <a:p>
            <a:r>
              <a:rPr lang="en-US" altLang="ja-JP" sz="1400" b="1" dirty="0"/>
              <a:t>【</a:t>
            </a:r>
            <a:r>
              <a:rPr lang="ja-JP" altLang="en-US" sz="1400" b="1" dirty="0"/>
              <a:t>対象外者の心理</a:t>
            </a:r>
            <a:r>
              <a:rPr lang="en-US" altLang="ja-JP" sz="1400" b="1" dirty="0"/>
              <a:t>】</a:t>
            </a:r>
          </a:p>
          <a:p>
            <a:r>
              <a:rPr lang="ja-JP" altLang="en-US" sz="1400" dirty="0"/>
              <a:t>１９</a:t>
            </a:r>
            <a:r>
              <a:rPr kumimoji="1" lang="ja-JP" altLang="en-US" sz="1400" dirty="0"/>
              <a:t>限定で無料と聞く</a:t>
            </a:r>
            <a:endParaRPr kumimoji="1" lang="en-US" altLang="ja-JP" sz="1400" dirty="0"/>
          </a:p>
          <a:p>
            <a:r>
              <a:rPr lang="ja-JP" altLang="en-US" sz="1400" dirty="0"/>
              <a:t>↓</a:t>
            </a:r>
            <a:endParaRPr lang="en-US" altLang="ja-JP" sz="1400" dirty="0"/>
          </a:p>
          <a:p>
            <a:r>
              <a:rPr lang="ja-JP" altLang="en-US" sz="1400" dirty="0"/>
              <a:t>自分もお金がないのに何故？と</a:t>
            </a:r>
            <a:r>
              <a:rPr kumimoji="1" lang="ja-JP" altLang="en-US" sz="1400" dirty="0"/>
              <a:t>思う</a:t>
            </a:r>
            <a:endParaRPr kumimoji="1" lang="en-US" altLang="ja-JP" sz="1400" dirty="0"/>
          </a:p>
          <a:p>
            <a:r>
              <a:rPr lang="ja-JP" altLang="en-US" sz="1400" dirty="0"/>
              <a:t>↓</a:t>
            </a:r>
            <a:endParaRPr lang="en-US" altLang="ja-JP" sz="1400" dirty="0"/>
          </a:p>
          <a:p>
            <a:r>
              <a:rPr kumimoji="1" lang="ja-JP" altLang="en-US" sz="1400" dirty="0"/>
              <a:t>納得できない</a:t>
            </a:r>
            <a:endParaRPr kumimoji="1" lang="en-US" altLang="ja-JP" sz="1400" dirty="0"/>
          </a:p>
          <a:p>
            <a:r>
              <a:rPr lang="ja-JP" altLang="en-US" sz="1400" dirty="0"/>
              <a:t>↓</a:t>
            </a:r>
            <a:endParaRPr lang="en-US" altLang="ja-JP" sz="1400" dirty="0"/>
          </a:p>
          <a:p>
            <a:r>
              <a:rPr lang="ja-JP" altLang="en-US" sz="1400" dirty="0"/>
              <a:t>悔しい！！！</a:t>
            </a:r>
            <a:endParaRPr kumimoji="1" lang="ja-JP" altLang="en-US" sz="1400" dirty="0"/>
          </a:p>
        </p:txBody>
      </p:sp>
      <p:sp>
        <p:nvSpPr>
          <p:cNvPr id="40" name="線吹き出し 1 (枠付き) 39"/>
          <p:cNvSpPr/>
          <p:nvPr/>
        </p:nvSpPr>
        <p:spPr>
          <a:xfrm>
            <a:off x="2126118" y="4434474"/>
            <a:ext cx="1765679" cy="738902"/>
          </a:xfrm>
          <a:prstGeom prst="borderCallout1">
            <a:avLst>
              <a:gd name="adj1" fmla="val -3304"/>
              <a:gd name="adj2" fmla="val 44003"/>
              <a:gd name="adj3" fmla="val -30814"/>
              <a:gd name="adj4" fmla="val 4367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企業の</a:t>
            </a:r>
            <a:r>
              <a:rPr lang="ja-JP" altLang="en-US" dirty="0" smtClean="0">
                <a:solidFill>
                  <a:schemeClr val="tx1"/>
                </a:solidFill>
              </a:rPr>
              <a:t>意図が</a:t>
            </a:r>
            <a:endParaRPr lang="en-US" altLang="ja-JP" dirty="0">
              <a:solidFill>
                <a:schemeClr val="tx1"/>
              </a:solidFill>
            </a:endParaRPr>
          </a:p>
          <a:p>
            <a:pPr algn="ctr"/>
            <a:r>
              <a:rPr lang="ja-JP" altLang="en-US" dirty="0" smtClean="0">
                <a:solidFill>
                  <a:schemeClr val="tx1"/>
                </a:solidFill>
              </a:rPr>
              <a:t>読み取れる！</a:t>
            </a:r>
            <a:endParaRPr kumimoji="1" lang="ja-JP" altLang="en-US" dirty="0"/>
          </a:p>
        </p:txBody>
      </p:sp>
      <p:sp>
        <p:nvSpPr>
          <p:cNvPr id="41" name="線吹き出し 1 (枠付き) 40"/>
          <p:cNvSpPr/>
          <p:nvPr/>
        </p:nvSpPr>
        <p:spPr>
          <a:xfrm>
            <a:off x="6538161" y="4469245"/>
            <a:ext cx="1922271" cy="689030"/>
          </a:xfrm>
          <a:prstGeom prst="borderCallout1">
            <a:avLst>
              <a:gd name="adj1" fmla="val -3304"/>
              <a:gd name="adj2" fmla="val 44003"/>
              <a:gd name="adj3" fmla="val -42115"/>
              <a:gd name="adj4" fmla="val 3774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企業の</a:t>
            </a:r>
            <a:r>
              <a:rPr lang="ja-JP" altLang="en-US" dirty="0" smtClean="0">
                <a:solidFill>
                  <a:schemeClr val="tx1"/>
                </a:solidFill>
              </a:rPr>
              <a:t>意図が</a:t>
            </a:r>
            <a:endParaRPr lang="en-US" altLang="ja-JP" dirty="0">
              <a:solidFill>
                <a:schemeClr val="tx1"/>
              </a:solidFill>
            </a:endParaRPr>
          </a:p>
          <a:p>
            <a:pPr algn="ctr"/>
            <a:r>
              <a:rPr lang="ja-JP" altLang="en-US" dirty="0" smtClean="0">
                <a:solidFill>
                  <a:schemeClr val="tx1"/>
                </a:solidFill>
              </a:rPr>
              <a:t>読み取れない！</a:t>
            </a:r>
            <a:endParaRPr kumimoji="1" lang="ja-JP" altLang="en-US" dirty="0"/>
          </a:p>
        </p:txBody>
      </p:sp>
      <p:sp>
        <p:nvSpPr>
          <p:cNvPr id="42" name="角丸四角形 41"/>
          <p:cNvSpPr/>
          <p:nvPr/>
        </p:nvSpPr>
        <p:spPr>
          <a:xfrm>
            <a:off x="2615733" y="3861048"/>
            <a:ext cx="533717" cy="32624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5" name="角丸四角形 44"/>
          <p:cNvSpPr/>
          <p:nvPr/>
        </p:nvSpPr>
        <p:spPr>
          <a:xfrm>
            <a:off x="6919159" y="3861048"/>
            <a:ext cx="542925" cy="32624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6" name="正方形/長方形 45"/>
          <p:cNvSpPr/>
          <p:nvPr/>
        </p:nvSpPr>
        <p:spPr>
          <a:xfrm>
            <a:off x="674883" y="5661248"/>
            <a:ext cx="7744760" cy="10081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smtClean="0">
                <a:solidFill>
                  <a:schemeClr val="tx1"/>
                </a:solidFill>
              </a:rPr>
              <a:t>合理性の</a:t>
            </a:r>
            <a:r>
              <a:rPr lang="ja-JP" altLang="en-US" sz="2000">
                <a:solidFill>
                  <a:schemeClr val="tx1"/>
                </a:solidFill>
              </a:rPr>
              <a:t>高い</a:t>
            </a:r>
            <a:r>
              <a:rPr lang="ja-JP" altLang="en-US" sz="2000" smtClean="0">
                <a:solidFill>
                  <a:schemeClr val="tx1"/>
                </a:solidFill>
              </a:rPr>
              <a:t>限定は</a:t>
            </a:r>
            <a:r>
              <a:rPr lang="ja-JP" altLang="en-US" sz="2000" dirty="0">
                <a:solidFill>
                  <a:schemeClr val="tx1"/>
                </a:solidFill>
              </a:rPr>
              <a:t>企業の意図が読み取れる</a:t>
            </a:r>
            <a:endParaRPr lang="en-US" altLang="ja-JP" sz="2400" dirty="0">
              <a:solidFill>
                <a:schemeClr val="tx1"/>
              </a:solidFill>
            </a:endParaRPr>
          </a:p>
          <a:p>
            <a:pPr algn="ctr"/>
            <a:r>
              <a:rPr lang="ja-JP" altLang="en-US" sz="2000" dirty="0">
                <a:solidFill>
                  <a:schemeClr val="tx1"/>
                </a:solidFill>
              </a:rPr>
              <a:t>合</a:t>
            </a:r>
            <a:r>
              <a:rPr lang="ja-JP" altLang="en-US" sz="2000">
                <a:solidFill>
                  <a:schemeClr val="tx1"/>
                </a:solidFill>
              </a:rPr>
              <a:t>理性の</a:t>
            </a:r>
            <a:r>
              <a:rPr lang="ja-JP" altLang="en-US" sz="2000" smtClean="0">
                <a:solidFill>
                  <a:schemeClr val="tx1"/>
                </a:solidFill>
              </a:rPr>
              <a:t>低い限定</a:t>
            </a:r>
            <a:r>
              <a:rPr lang="ja-JP" altLang="en-US" sz="2000" dirty="0">
                <a:solidFill>
                  <a:schemeClr val="tx1"/>
                </a:solidFill>
              </a:rPr>
              <a:t>は企業の意図が読み取れない！</a:t>
            </a:r>
            <a:endParaRPr lang="en-US" altLang="ja-JP" sz="2000" dirty="0">
              <a:solidFill>
                <a:schemeClr val="tx1"/>
              </a:solidFill>
            </a:endParaRPr>
          </a:p>
        </p:txBody>
      </p:sp>
      <p:sp>
        <p:nvSpPr>
          <p:cNvPr id="68" name="テキスト ボックス 58"/>
          <p:cNvSpPr txBox="1"/>
          <p:nvPr/>
        </p:nvSpPr>
        <p:spPr>
          <a:xfrm>
            <a:off x="1669961" y="2214819"/>
            <a:ext cx="1328861" cy="646331"/>
          </a:xfrm>
          <a:prstGeom prst="rect">
            <a:avLst/>
          </a:prstGeom>
          <a:noFill/>
        </p:spPr>
        <p:txBody>
          <a:bodyPr wrap="square" rtlCol="0">
            <a:spAutoFit/>
          </a:bodyPr>
          <a:lstStyle/>
          <a:p>
            <a:pPr algn="ctr"/>
            <a:r>
              <a:rPr lang="ja-JP" altLang="en-US" b="1" dirty="0">
                <a:solidFill>
                  <a:schemeClr val="bg1"/>
                </a:solidFill>
              </a:rPr>
              <a:t>学生</a:t>
            </a:r>
            <a:endParaRPr kumimoji="1" lang="en-US" altLang="ja-JP" b="1" dirty="0" smtClean="0">
              <a:solidFill>
                <a:schemeClr val="bg1"/>
              </a:solidFill>
              <a:effectLst>
                <a:outerShdw blurRad="38100" dist="38100" dir="2700000" algn="tl">
                  <a:srgbClr val="000000">
                    <a:alpha val="43137"/>
                  </a:srgbClr>
                </a:outerShdw>
              </a:effectLst>
            </a:endParaRPr>
          </a:p>
          <a:p>
            <a:pPr algn="ctr"/>
            <a:r>
              <a:rPr lang="en-US" altLang="ja-JP" b="1" dirty="0">
                <a:solidFill>
                  <a:schemeClr val="bg1"/>
                </a:solidFill>
              </a:rPr>
              <a:t>(</a:t>
            </a:r>
            <a:r>
              <a:rPr lang="ja-JP" altLang="en-US" b="1" dirty="0">
                <a:solidFill>
                  <a:schemeClr val="bg1"/>
                </a:solidFill>
              </a:rPr>
              <a:t>対象者</a:t>
            </a:r>
            <a:r>
              <a:rPr lang="en-US" altLang="ja-JP" b="1" dirty="0">
                <a:solidFill>
                  <a:schemeClr val="bg1"/>
                </a:solidFill>
              </a:rPr>
              <a:t>)</a:t>
            </a:r>
            <a:endParaRPr kumimoji="1" lang="ja-JP" altLang="en-US" b="1" dirty="0">
              <a:solidFill>
                <a:schemeClr val="bg1"/>
              </a:solidFill>
              <a:effectLst>
                <a:outerShdw blurRad="38100" dist="38100" dir="2700000" algn="tl">
                  <a:srgbClr val="000000">
                    <a:alpha val="43137"/>
                  </a:srgbClr>
                </a:outerShdw>
              </a:effectLst>
            </a:endParaRPr>
          </a:p>
        </p:txBody>
      </p:sp>
      <p:sp>
        <p:nvSpPr>
          <p:cNvPr id="69" name="テキスト ボックス 59"/>
          <p:cNvSpPr txBox="1"/>
          <p:nvPr/>
        </p:nvSpPr>
        <p:spPr>
          <a:xfrm>
            <a:off x="2229411" y="3029513"/>
            <a:ext cx="2301908" cy="615553"/>
          </a:xfrm>
          <a:prstGeom prst="rect">
            <a:avLst/>
          </a:prstGeom>
          <a:noFill/>
        </p:spPr>
        <p:txBody>
          <a:bodyPr wrap="square" rtlCol="0">
            <a:spAutoFit/>
          </a:bodyPr>
          <a:lstStyle/>
          <a:p>
            <a:pPr algn="ctr"/>
            <a:r>
              <a:rPr lang="ja-JP" altLang="en-US" sz="1200" dirty="0"/>
              <a:t>学生はお金がないから</a:t>
            </a:r>
            <a:endParaRPr lang="en-US" altLang="ja-JP" sz="1200" dirty="0"/>
          </a:p>
          <a:p>
            <a:pPr algn="ctr"/>
            <a:r>
              <a:rPr lang="ja-JP" altLang="en-US" sz="1200" dirty="0"/>
              <a:t>優遇されてあたり まえ！</a:t>
            </a:r>
            <a:endParaRPr lang="en-US" altLang="ja-JP" sz="1200" dirty="0"/>
          </a:p>
          <a:p>
            <a:pPr algn="ctr"/>
            <a:r>
              <a:rPr lang="en-US" altLang="ja-JP" sz="1000" dirty="0" smtClean="0"/>
              <a:t>45</a:t>
            </a:r>
            <a:r>
              <a:rPr lang="ja-JP" altLang="en-US" sz="1000" dirty="0" smtClean="0"/>
              <a:t>歳</a:t>
            </a:r>
            <a:endParaRPr lang="en-US" altLang="ja-JP" sz="1000" dirty="0"/>
          </a:p>
        </p:txBody>
      </p:sp>
      <p:sp>
        <p:nvSpPr>
          <p:cNvPr id="70" name="テキスト ボックス 60"/>
          <p:cNvSpPr txBox="1"/>
          <p:nvPr/>
        </p:nvSpPr>
        <p:spPr>
          <a:xfrm>
            <a:off x="1693838" y="1782843"/>
            <a:ext cx="1328861" cy="369332"/>
          </a:xfrm>
          <a:prstGeom prst="rect">
            <a:avLst/>
          </a:prstGeom>
          <a:noFill/>
        </p:spPr>
        <p:txBody>
          <a:bodyPr wrap="square" rtlCol="0">
            <a:spAutoFit/>
          </a:bodyPr>
          <a:lstStyle/>
          <a:p>
            <a:pPr algn="ctr"/>
            <a:r>
              <a:rPr lang="ja-JP" altLang="en-US" b="1" dirty="0">
                <a:solidFill>
                  <a:schemeClr val="bg1"/>
                </a:solidFill>
              </a:rPr>
              <a:t>全体</a:t>
            </a:r>
            <a:endParaRPr kumimoji="1" lang="ja-JP" altLang="en-US" b="1" dirty="0">
              <a:solidFill>
                <a:schemeClr val="bg1"/>
              </a:solidFill>
              <a:effectLst>
                <a:outerShdw blurRad="38100" dist="38100" dir="2700000" algn="tl">
                  <a:srgbClr val="000000">
                    <a:alpha val="43137"/>
                  </a:srgbClr>
                </a:outerShdw>
              </a:effectLst>
            </a:endParaRPr>
          </a:p>
        </p:txBody>
      </p:sp>
      <p:sp>
        <p:nvSpPr>
          <p:cNvPr id="71" name="テキスト ボックス 62"/>
          <p:cNvSpPr txBox="1"/>
          <p:nvPr/>
        </p:nvSpPr>
        <p:spPr>
          <a:xfrm>
            <a:off x="6704910" y="3251129"/>
            <a:ext cx="2498548" cy="1077218"/>
          </a:xfrm>
          <a:prstGeom prst="rect">
            <a:avLst/>
          </a:prstGeom>
          <a:noFill/>
        </p:spPr>
        <p:txBody>
          <a:bodyPr wrap="square" rtlCol="0">
            <a:spAutoFit/>
          </a:bodyPr>
          <a:lstStyle/>
          <a:p>
            <a:pPr algn="ctr"/>
            <a:r>
              <a:rPr lang="ja-JP" altLang="en-US" sz="1000" dirty="0"/>
              <a:t>僕たちもお金がないのに、</a:t>
            </a:r>
            <a:endParaRPr lang="en-US" altLang="ja-JP" sz="1200" dirty="0"/>
          </a:p>
          <a:p>
            <a:pPr algn="ctr"/>
            <a:r>
              <a:rPr lang="ja-JP" altLang="en-US" sz="1000" dirty="0"/>
              <a:t>何故</a:t>
            </a:r>
            <a:r>
              <a:rPr lang="en-US" altLang="ja-JP" sz="1000" dirty="0"/>
              <a:t>19</a:t>
            </a:r>
            <a:r>
              <a:rPr lang="ja-JP" altLang="en-US" sz="1000" dirty="0"/>
              <a:t>歳だけが優遇されるの？</a:t>
            </a:r>
            <a:endParaRPr lang="en-US" altLang="ja-JP" sz="1200" dirty="0"/>
          </a:p>
          <a:p>
            <a:pPr algn="ctr"/>
            <a:r>
              <a:rPr lang="en-US" altLang="ja-JP" sz="800" dirty="0"/>
              <a:t>20</a:t>
            </a:r>
            <a:r>
              <a:rPr lang="ja-JP" altLang="en-US" sz="800" dirty="0"/>
              <a:t>歳　学生</a:t>
            </a:r>
            <a:endParaRPr lang="en-US" altLang="ja-JP" sz="1050" dirty="0"/>
          </a:p>
          <a:p>
            <a:endParaRPr lang="ja-JP" altLang="en-US" dirty="0"/>
          </a:p>
          <a:p>
            <a:endParaRPr kumimoji="1" lang="ja-JP" altLang="en-US" dirty="0"/>
          </a:p>
        </p:txBody>
      </p:sp>
      <p:sp>
        <p:nvSpPr>
          <p:cNvPr id="72" name="テキスト ボックス 64"/>
          <p:cNvSpPr txBox="1"/>
          <p:nvPr/>
        </p:nvSpPr>
        <p:spPr>
          <a:xfrm>
            <a:off x="6051094" y="1702099"/>
            <a:ext cx="1328861" cy="307777"/>
          </a:xfrm>
          <a:prstGeom prst="rect">
            <a:avLst/>
          </a:prstGeom>
          <a:noFill/>
        </p:spPr>
        <p:txBody>
          <a:bodyPr wrap="square" rtlCol="0">
            <a:spAutoFit/>
          </a:bodyPr>
          <a:lstStyle/>
          <a:p>
            <a:pPr algn="ctr"/>
            <a:r>
              <a:rPr lang="ja-JP" altLang="en-US" sz="1400" b="1" dirty="0">
                <a:solidFill>
                  <a:schemeClr val="bg1"/>
                </a:solidFill>
              </a:rPr>
              <a:t>全体</a:t>
            </a:r>
            <a:endParaRPr kumimoji="1" lang="ja-JP" altLang="en-US" b="1" dirty="0">
              <a:solidFill>
                <a:schemeClr val="bg1"/>
              </a:solidFill>
              <a:effectLst>
                <a:outerShdw blurRad="38100" dist="38100" dir="2700000" algn="tl">
                  <a:srgbClr val="000000">
                    <a:alpha val="43137"/>
                  </a:srgbClr>
                </a:outerShdw>
              </a:effectLst>
            </a:endParaRPr>
          </a:p>
        </p:txBody>
      </p:sp>
      <p:sp>
        <p:nvSpPr>
          <p:cNvPr id="73" name="テキスト ボックス 66"/>
          <p:cNvSpPr txBox="1"/>
          <p:nvPr/>
        </p:nvSpPr>
        <p:spPr>
          <a:xfrm>
            <a:off x="6025374" y="2062958"/>
            <a:ext cx="1328861" cy="307777"/>
          </a:xfrm>
          <a:prstGeom prst="rect">
            <a:avLst/>
          </a:prstGeom>
          <a:noFill/>
        </p:spPr>
        <p:txBody>
          <a:bodyPr wrap="square" rtlCol="0">
            <a:spAutoFit/>
          </a:bodyPr>
          <a:lstStyle/>
          <a:p>
            <a:pPr algn="ctr"/>
            <a:r>
              <a:rPr lang="ja-JP" altLang="en-US" sz="1400" b="1" dirty="0">
                <a:solidFill>
                  <a:schemeClr val="bg1"/>
                </a:solidFill>
              </a:rPr>
              <a:t>学生</a:t>
            </a:r>
            <a:endParaRPr kumimoji="1" lang="en-US" altLang="ja-JP" sz="1600" b="1" dirty="0" smtClean="0">
              <a:solidFill>
                <a:schemeClr val="bg1"/>
              </a:solidFill>
              <a:effectLst>
                <a:outerShdw blurRad="38100" dist="38100" dir="2700000" algn="tl">
                  <a:srgbClr val="000000">
                    <a:alpha val="43137"/>
                  </a:srgbClr>
                </a:outerShdw>
              </a:effectLst>
            </a:endParaRPr>
          </a:p>
        </p:txBody>
      </p:sp>
      <p:sp>
        <p:nvSpPr>
          <p:cNvPr id="263" name="円/楕円 3"/>
          <p:cNvSpPr/>
          <p:nvPr/>
        </p:nvSpPr>
        <p:spPr>
          <a:xfrm>
            <a:off x="6200460" y="2284005"/>
            <a:ext cx="973583" cy="659392"/>
          </a:xfrm>
          <a:prstGeom prst="ellipse">
            <a:avLst/>
          </a:prstGeom>
          <a:solidFill>
            <a:schemeClr val="accent1">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lang="en-US" altLang="ja-JP" dirty="0"/>
          </a:p>
          <a:p>
            <a:pPr algn="ctr"/>
            <a:endParaRPr kumimoji="1" lang="en-US" altLang="ja-JP" dirty="0" smtClean="0"/>
          </a:p>
          <a:p>
            <a:pPr algn="ctr"/>
            <a:endParaRPr kumimoji="1" lang="en-US" altLang="ja-JP" dirty="0" smtClean="0"/>
          </a:p>
        </p:txBody>
      </p:sp>
      <p:sp>
        <p:nvSpPr>
          <p:cNvPr id="87" name="テキスト ボックス 85"/>
          <p:cNvSpPr txBox="1"/>
          <p:nvPr/>
        </p:nvSpPr>
        <p:spPr>
          <a:xfrm>
            <a:off x="5880315" y="2308590"/>
            <a:ext cx="1618981" cy="800219"/>
          </a:xfrm>
          <a:prstGeom prst="rect">
            <a:avLst/>
          </a:prstGeom>
          <a:noFill/>
        </p:spPr>
        <p:txBody>
          <a:bodyPr wrap="square" rtlCol="0">
            <a:spAutoFit/>
          </a:bodyPr>
          <a:lstStyle/>
          <a:p>
            <a:pPr algn="ctr"/>
            <a:r>
              <a:rPr lang="en-US" altLang="ja-JP" sz="1400" b="1" dirty="0" smtClean="0">
                <a:solidFill>
                  <a:schemeClr val="bg1"/>
                </a:solidFill>
              </a:rPr>
              <a:t>19</a:t>
            </a:r>
            <a:r>
              <a:rPr lang="ja-JP" altLang="en-US" sz="1400" b="1" dirty="0" smtClean="0">
                <a:solidFill>
                  <a:schemeClr val="bg1"/>
                </a:solidFill>
              </a:rPr>
              <a:t>歳</a:t>
            </a:r>
            <a:endParaRPr lang="en-US" altLang="ja-JP" sz="1400" b="1" dirty="0" smtClean="0">
              <a:solidFill>
                <a:schemeClr val="bg1"/>
              </a:solidFill>
            </a:endParaRPr>
          </a:p>
          <a:p>
            <a:pPr algn="ctr"/>
            <a:r>
              <a:rPr lang="en-US" altLang="ja-JP" sz="1400" b="1" dirty="0" smtClean="0">
                <a:solidFill>
                  <a:schemeClr val="bg1"/>
                </a:solidFill>
              </a:rPr>
              <a:t>(</a:t>
            </a:r>
            <a:r>
              <a:rPr lang="ja-JP" altLang="en-US" sz="1400" b="1" dirty="0">
                <a:solidFill>
                  <a:schemeClr val="bg1"/>
                </a:solidFill>
              </a:rPr>
              <a:t>対象者</a:t>
            </a:r>
            <a:r>
              <a:rPr lang="en-US" altLang="ja-JP" sz="1400" b="1" dirty="0">
                <a:solidFill>
                  <a:schemeClr val="bg1"/>
                </a:solidFill>
              </a:rPr>
              <a:t>)</a:t>
            </a:r>
            <a:endParaRPr lang="ja-JP" altLang="en-US" sz="1400" b="1" dirty="0">
              <a:solidFill>
                <a:schemeClr val="bg1"/>
              </a:solidFill>
            </a:endParaRPr>
          </a:p>
          <a:p>
            <a:endParaRPr kumimoji="1" lang="ja-JP" altLang="en-US" b="1" dirty="0"/>
          </a:p>
        </p:txBody>
      </p:sp>
      <p:sp>
        <p:nvSpPr>
          <p:cNvPr id="43" name="テキスト ボックス 42"/>
          <p:cNvSpPr txBox="1"/>
          <p:nvPr/>
        </p:nvSpPr>
        <p:spPr>
          <a:xfrm>
            <a:off x="124891" y="-27384"/>
            <a:ext cx="1470675" cy="369332"/>
          </a:xfrm>
          <a:prstGeom prst="rect">
            <a:avLst/>
          </a:prstGeom>
          <a:noFill/>
        </p:spPr>
        <p:txBody>
          <a:bodyPr wrap="square" rtlCol="0">
            <a:spAutoFit/>
          </a:bodyPr>
          <a:lstStyle/>
          <a:p>
            <a:pPr algn="ctr"/>
            <a:r>
              <a:rPr lang="ja-JP" altLang="en-US" dirty="0">
                <a:solidFill>
                  <a:schemeClr val="bg1"/>
                </a:solidFill>
              </a:rPr>
              <a:t>仮説導出</a:t>
            </a:r>
            <a:endParaRPr kumimoji="1" lang="en-US" altLang="ja-JP" dirty="0" smtClean="0"/>
          </a:p>
        </p:txBody>
      </p:sp>
    </p:spTree>
    <p:extLst>
      <p:ext uri="{BB962C8B-B14F-4D97-AF65-F5344CB8AC3E}">
        <p14:creationId xmlns:p14="http://schemas.microsoft.com/office/powerpoint/2010/main" val="17763476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4624"/>
            <a:ext cx="8229600" cy="1143000"/>
          </a:xfrm>
        </p:spPr>
        <p:txBody>
          <a:bodyPr>
            <a:noAutofit/>
          </a:bodyPr>
          <a:lstStyle/>
          <a:p>
            <a:r>
              <a:rPr lang="ja-JP" altLang="en-US" sz="3200" dirty="0"/>
              <a:t>限定の合理性による消費者意識の違い</a:t>
            </a:r>
            <a:endParaRPr kumimoji="1" lang="ja-JP" altLang="en-US" sz="4000" dirty="0"/>
          </a:p>
        </p:txBody>
      </p:sp>
      <p:sp>
        <p:nvSpPr>
          <p:cNvPr id="6" name="正方形/長方形 5"/>
          <p:cNvSpPr/>
          <p:nvPr/>
        </p:nvSpPr>
        <p:spPr>
          <a:xfrm>
            <a:off x="853754" y="5229200"/>
            <a:ext cx="7586726" cy="11521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rPr>
              <a:t>合理性の低い限定で対象外者を意識する！</a:t>
            </a:r>
          </a:p>
          <a:p>
            <a:pPr algn="ctr"/>
            <a:r>
              <a:rPr lang="ja-JP" altLang="en-US" sz="2800" dirty="0">
                <a:solidFill>
                  <a:schemeClr val="tx1"/>
                </a:solidFill>
              </a:rPr>
              <a:t>⇒</a:t>
            </a:r>
            <a:r>
              <a:rPr lang="ja-JP" altLang="en-US" sz="2800" b="1" dirty="0">
                <a:solidFill>
                  <a:srgbClr val="FF0000"/>
                </a:solidFill>
              </a:rPr>
              <a:t>外部認知</a:t>
            </a:r>
            <a:r>
              <a:rPr lang="ja-JP" altLang="en-US" sz="2800" dirty="0">
                <a:solidFill>
                  <a:schemeClr val="tx1"/>
                </a:solidFill>
              </a:rPr>
              <a:t>と名付ける</a:t>
            </a:r>
            <a:endParaRPr lang="en-US" altLang="ja-JP" sz="2800" dirty="0">
              <a:solidFill>
                <a:schemeClr val="tx1"/>
              </a:solidFill>
            </a:endParaRPr>
          </a:p>
        </p:txBody>
      </p:sp>
      <p:sp>
        <p:nvSpPr>
          <p:cNvPr id="17" name="テキスト ボックス 6"/>
          <p:cNvSpPr txBox="1"/>
          <p:nvPr/>
        </p:nvSpPr>
        <p:spPr>
          <a:xfrm>
            <a:off x="405275" y="1803656"/>
            <a:ext cx="1368152" cy="369332"/>
          </a:xfrm>
          <a:prstGeom prst="rect">
            <a:avLst/>
          </a:prstGeom>
          <a:noFill/>
        </p:spPr>
        <p:txBody>
          <a:bodyPr wrap="square" rtlCol="0">
            <a:spAutoFit/>
          </a:bodyPr>
          <a:lstStyle/>
          <a:p>
            <a:pPr algn="ctr"/>
            <a:r>
              <a:rPr kumimoji="1" lang="ja-JP" altLang="en-US" dirty="0" smtClean="0"/>
              <a:t>対象：女子</a:t>
            </a:r>
            <a:endParaRPr lang="ja-JP" altLang="en-US" dirty="0"/>
          </a:p>
        </p:txBody>
      </p:sp>
      <p:sp>
        <p:nvSpPr>
          <p:cNvPr id="19" name="テキスト ボックス 8"/>
          <p:cNvSpPr txBox="1"/>
          <p:nvPr/>
        </p:nvSpPr>
        <p:spPr>
          <a:xfrm>
            <a:off x="2237479" y="1776899"/>
            <a:ext cx="2277650" cy="369332"/>
          </a:xfrm>
          <a:prstGeom prst="rect">
            <a:avLst/>
          </a:prstGeom>
          <a:noFill/>
        </p:spPr>
        <p:txBody>
          <a:bodyPr wrap="square" rtlCol="0">
            <a:spAutoFit/>
          </a:bodyPr>
          <a:lstStyle/>
          <a:p>
            <a:r>
              <a:rPr kumimoji="1" lang="ja-JP" altLang="en-US" dirty="0" smtClean="0"/>
              <a:t>対象外</a:t>
            </a:r>
            <a:r>
              <a:rPr kumimoji="1" lang="en-US" altLang="ja-JP" dirty="0" smtClean="0"/>
              <a:t>(</a:t>
            </a:r>
            <a:r>
              <a:rPr kumimoji="1" lang="ja-JP" altLang="en-US" dirty="0" smtClean="0"/>
              <a:t>除外</a:t>
            </a:r>
            <a:r>
              <a:rPr kumimoji="1" lang="en-US" altLang="ja-JP" dirty="0" smtClean="0"/>
              <a:t>)</a:t>
            </a:r>
            <a:r>
              <a:rPr kumimoji="1" lang="ja-JP" altLang="en-US" dirty="0" smtClean="0"/>
              <a:t>：男子</a:t>
            </a:r>
            <a:endParaRPr kumimoji="1" lang="ja-JP" altLang="en-US" dirty="0"/>
          </a:p>
        </p:txBody>
      </p:sp>
      <p:pic>
        <p:nvPicPr>
          <p:cNvPr id="2053" name="Picture 4" descr="http://3.bp.blogspot.com/-90ncZe_F0iY/UxbLzYnIqeI/AAAAAAAAeFM/WyIm8cPgLnY/s800/happy_woman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691" y="2146231"/>
            <a:ext cx="1103584" cy="1604654"/>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6" descr="http://2.bp.blogspot.com/-nGxZB7AOIEE/UxbL0_a2H4I/AAAAAAAAeFI/2AdcuurnUEA/s800/unhappy_man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16218" y="2228421"/>
            <a:ext cx="1120171" cy="1800387"/>
          </a:xfrm>
          <a:prstGeom prst="rect">
            <a:avLst/>
          </a:prstGeom>
          <a:noFill/>
          <a:extLst>
            <a:ext uri="{909E8E84-426E-40DD-AFC4-6F175D3DCCD1}">
              <a14:hiddenFill xmlns:a14="http://schemas.microsoft.com/office/drawing/2010/main">
                <a:solidFill>
                  <a:srgbClr val="FFFFFF"/>
                </a:solidFill>
              </a14:hiddenFill>
            </a:ext>
          </a:extLst>
        </p:spPr>
      </p:pic>
      <p:sp>
        <p:nvSpPr>
          <p:cNvPr id="13" name="角丸四角形 7"/>
          <p:cNvSpPr/>
          <p:nvPr/>
        </p:nvSpPr>
        <p:spPr>
          <a:xfrm>
            <a:off x="152899" y="1268760"/>
            <a:ext cx="4291440" cy="345638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テキスト ボックス 4"/>
          <p:cNvSpPr txBox="1"/>
          <p:nvPr/>
        </p:nvSpPr>
        <p:spPr>
          <a:xfrm>
            <a:off x="905145" y="980728"/>
            <a:ext cx="2940077" cy="646331"/>
          </a:xfrm>
          <a:prstGeom prst="rect">
            <a:avLst/>
          </a:prstGeom>
          <a:solidFill>
            <a:schemeClr val="bg1"/>
          </a:solidFill>
          <a:ln>
            <a:noFill/>
          </a:ln>
        </p:spPr>
        <p:txBody>
          <a:bodyPr wrap="square" rtlCol="0">
            <a:spAutoFit/>
          </a:bodyPr>
          <a:lstStyle/>
          <a:p>
            <a:pPr algn="ctr"/>
            <a:r>
              <a:rPr kumimoji="1" lang="ja-JP" altLang="en-US" dirty="0"/>
              <a:t>合理性の</a:t>
            </a:r>
            <a:r>
              <a:rPr lang="ja-JP" altLang="en-US" dirty="0" smtClean="0"/>
              <a:t>高</a:t>
            </a:r>
            <a:r>
              <a:rPr kumimoji="1" lang="ja-JP" altLang="en-US" dirty="0" smtClean="0"/>
              <a:t>い</a:t>
            </a:r>
            <a:r>
              <a:rPr kumimoji="1" lang="ja-JP" altLang="en-US" dirty="0"/>
              <a:t>限定</a:t>
            </a:r>
            <a:endParaRPr kumimoji="1" lang="en-US" altLang="ja-JP" dirty="0"/>
          </a:p>
          <a:p>
            <a:pPr algn="ctr"/>
            <a:r>
              <a:rPr kumimoji="1" lang="ja-JP" altLang="en-US" dirty="0" smtClean="0"/>
              <a:t>（女子限定）</a:t>
            </a:r>
            <a:endParaRPr kumimoji="1" lang="en-US" altLang="ja-JP" dirty="0" smtClean="0"/>
          </a:p>
        </p:txBody>
      </p:sp>
      <p:sp>
        <p:nvSpPr>
          <p:cNvPr id="9" name="角丸四角形 27"/>
          <p:cNvSpPr/>
          <p:nvPr/>
        </p:nvSpPr>
        <p:spPr>
          <a:xfrm>
            <a:off x="161561" y="3717258"/>
            <a:ext cx="1769920" cy="332786"/>
          </a:xfrm>
          <a:prstGeom prst="roundRect">
            <a:avLst/>
          </a:prstGeom>
          <a:solidFill>
            <a:srgbClr val="F268F2"/>
          </a:solidFill>
          <a:ln>
            <a:solidFill>
              <a:srgbClr val="F268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t>やったー</a:t>
            </a:r>
            <a:r>
              <a:rPr lang="en-US" altLang="ja-JP" sz="1600" dirty="0"/>
              <a:t>!!</a:t>
            </a:r>
            <a:endParaRPr kumimoji="1" lang="ja-JP" altLang="en-US" dirty="0"/>
          </a:p>
        </p:txBody>
      </p:sp>
      <p:sp>
        <p:nvSpPr>
          <p:cNvPr id="10" name="角丸四角形 28"/>
          <p:cNvSpPr/>
          <p:nvPr/>
        </p:nvSpPr>
        <p:spPr>
          <a:xfrm>
            <a:off x="1121169" y="4077298"/>
            <a:ext cx="3240360" cy="332786"/>
          </a:xfrm>
          <a:prstGeom prst="round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t>女子だけか</a:t>
            </a:r>
            <a:r>
              <a:rPr lang="en-US" altLang="ja-JP" sz="1600" dirty="0"/>
              <a:t>…</a:t>
            </a:r>
            <a:r>
              <a:rPr lang="ja-JP" altLang="en-US" sz="1600" dirty="0"/>
              <a:t>それならいいや！</a:t>
            </a:r>
            <a:endParaRPr lang="ja-JP" altLang="en-US" dirty="0"/>
          </a:p>
        </p:txBody>
      </p:sp>
      <p:sp>
        <p:nvSpPr>
          <p:cNvPr id="3" name="テキスト ボックス 42"/>
          <p:cNvSpPr txBox="1"/>
          <p:nvPr/>
        </p:nvSpPr>
        <p:spPr>
          <a:xfrm>
            <a:off x="124891" y="-27384"/>
            <a:ext cx="1470675" cy="369332"/>
          </a:xfrm>
          <a:prstGeom prst="rect">
            <a:avLst/>
          </a:prstGeom>
          <a:noFill/>
        </p:spPr>
        <p:txBody>
          <a:bodyPr wrap="square" rtlCol="0">
            <a:spAutoFit/>
          </a:bodyPr>
          <a:lstStyle/>
          <a:p>
            <a:pPr algn="ctr"/>
            <a:r>
              <a:rPr lang="ja-JP" altLang="en-US" dirty="0">
                <a:solidFill>
                  <a:schemeClr val="bg1"/>
                </a:solidFill>
              </a:rPr>
              <a:t>仮説導出</a:t>
            </a:r>
            <a:endParaRPr kumimoji="1" lang="en-US" altLang="ja-JP" dirty="0" smtClean="0"/>
          </a:p>
        </p:txBody>
      </p:sp>
      <p:grpSp>
        <p:nvGrpSpPr>
          <p:cNvPr id="18" name="グループ化 6"/>
          <p:cNvGrpSpPr/>
          <p:nvPr/>
        </p:nvGrpSpPr>
        <p:grpSpPr>
          <a:xfrm>
            <a:off x="4703930" y="980728"/>
            <a:ext cx="4370652" cy="3739108"/>
            <a:chOff x="4703930" y="1268760"/>
            <a:chExt cx="4370652" cy="3739108"/>
          </a:xfrm>
        </p:grpSpPr>
        <p:sp>
          <p:nvSpPr>
            <p:cNvPr id="14" name="角丸四角形 22"/>
            <p:cNvSpPr/>
            <p:nvPr/>
          </p:nvSpPr>
          <p:spPr>
            <a:xfrm>
              <a:off x="4703930" y="1551484"/>
              <a:ext cx="4291440" cy="345638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12" name="グループ化 20"/>
            <p:cNvGrpSpPr/>
            <p:nvPr/>
          </p:nvGrpSpPr>
          <p:grpSpPr>
            <a:xfrm>
              <a:off x="4860032" y="1268760"/>
              <a:ext cx="4214550" cy="2948112"/>
              <a:chOff x="4860032" y="1268760"/>
              <a:chExt cx="4214550" cy="2948112"/>
            </a:xfrm>
          </p:grpSpPr>
          <p:sp>
            <p:nvSpPr>
              <p:cNvPr id="22" name="テキスト ボックス 11"/>
              <p:cNvSpPr txBox="1"/>
              <p:nvPr/>
            </p:nvSpPr>
            <p:spPr>
              <a:xfrm>
                <a:off x="4860032" y="1992338"/>
                <a:ext cx="1600636" cy="369332"/>
              </a:xfrm>
              <a:prstGeom prst="rect">
                <a:avLst/>
              </a:prstGeom>
              <a:noFill/>
            </p:spPr>
            <p:txBody>
              <a:bodyPr wrap="square" rtlCol="0">
                <a:spAutoFit/>
              </a:bodyPr>
              <a:lstStyle/>
              <a:p>
                <a:pPr algn="ctr"/>
                <a:r>
                  <a:rPr kumimoji="1" lang="ja-JP" altLang="en-US" dirty="0" smtClean="0"/>
                  <a:t>対象：</a:t>
                </a:r>
                <a:r>
                  <a:rPr lang="ja-JP" altLang="en-US" dirty="0" smtClean="0"/>
                  <a:t>奇数月</a:t>
                </a:r>
                <a:endParaRPr lang="ja-JP" altLang="en-US" dirty="0"/>
              </a:p>
            </p:txBody>
          </p:sp>
          <p:sp>
            <p:nvSpPr>
              <p:cNvPr id="24" name="テキスト ボックス 13"/>
              <p:cNvSpPr txBox="1"/>
              <p:nvPr/>
            </p:nvSpPr>
            <p:spPr>
              <a:xfrm>
                <a:off x="6607274" y="1988840"/>
                <a:ext cx="2467308" cy="369332"/>
              </a:xfrm>
              <a:prstGeom prst="rect">
                <a:avLst/>
              </a:prstGeom>
              <a:noFill/>
            </p:spPr>
            <p:txBody>
              <a:bodyPr wrap="square" rtlCol="0">
                <a:spAutoFit/>
              </a:bodyPr>
              <a:lstStyle/>
              <a:p>
                <a:r>
                  <a:rPr kumimoji="1" lang="ja-JP" altLang="en-US" dirty="0" smtClean="0"/>
                  <a:t>対象外</a:t>
                </a:r>
                <a:r>
                  <a:rPr kumimoji="1" lang="en-US" altLang="ja-JP" dirty="0" smtClean="0"/>
                  <a:t>(</a:t>
                </a:r>
                <a:r>
                  <a:rPr kumimoji="1" lang="ja-JP" altLang="en-US" dirty="0" smtClean="0"/>
                  <a:t>除外</a:t>
                </a:r>
                <a:r>
                  <a:rPr kumimoji="1" lang="en-US" altLang="ja-JP" dirty="0" smtClean="0"/>
                  <a:t>)</a:t>
                </a:r>
                <a:r>
                  <a:rPr kumimoji="1" lang="ja-JP" altLang="en-US" dirty="0" smtClean="0"/>
                  <a:t>：</a:t>
                </a:r>
                <a:r>
                  <a:rPr lang="ja-JP" altLang="en-US" dirty="0" smtClean="0"/>
                  <a:t>偶数</a:t>
                </a:r>
                <a:r>
                  <a:rPr lang="ja-JP" altLang="en-US" dirty="0"/>
                  <a:t>月</a:t>
                </a:r>
                <a:endParaRPr kumimoji="1" lang="ja-JP" altLang="en-US" dirty="0"/>
              </a:p>
            </p:txBody>
          </p:sp>
          <p:pic>
            <p:nvPicPr>
              <p:cNvPr id="2059" name="Picture 4" descr="http://3.bp.blogspot.com/-90ncZe_F0iY/UxbLzYnIqeI/AAAAAAAAeFM/WyIm8cPgLnY/s800/happy_woman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43505" y="2478160"/>
                <a:ext cx="990037" cy="1439553"/>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ボックス 20"/>
              <p:cNvSpPr txBox="1"/>
              <p:nvPr/>
            </p:nvSpPr>
            <p:spPr>
              <a:xfrm>
                <a:off x="5436096" y="1268760"/>
                <a:ext cx="2736304" cy="646331"/>
              </a:xfrm>
              <a:prstGeom prst="rect">
                <a:avLst/>
              </a:prstGeom>
              <a:solidFill>
                <a:schemeClr val="bg1"/>
              </a:solidFill>
            </p:spPr>
            <p:txBody>
              <a:bodyPr wrap="square" rtlCol="0">
                <a:spAutoFit/>
              </a:bodyPr>
              <a:lstStyle/>
              <a:p>
                <a:pPr algn="ctr"/>
                <a:r>
                  <a:rPr kumimoji="1" lang="ja-JP" altLang="en-US" dirty="0" smtClean="0"/>
                  <a:t>合理性の</a:t>
                </a:r>
                <a:r>
                  <a:rPr lang="ja-JP" altLang="en-US" dirty="0"/>
                  <a:t>低い</a:t>
                </a:r>
                <a:r>
                  <a:rPr kumimoji="1" lang="ja-JP" altLang="en-US" dirty="0" smtClean="0"/>
                  <a:t>限定</a:t>
                </a:r>
                <a:endParaRPr kumimoji="1" lang="en-US" altLang="ja-JP" dirty="0" smtClean="0"/>
              </a:p>
              <a:p>
                <a:pPr algn="ctr"/>
                <a:r>
                  <a:rPr kumimoji="1" lang="ja-JP" altLang="en-US" dirty="0" smtClean="0"/>
                  <a:t>（誕生月奇数限定）</a:t>
                </a:r>
                <a:endParaRPr kumimoji="1" lang="ja-JP" altLang="en-US" dirty="0"/>
              </a:p>
            </p:txBody>
          </p:sp>
          <p:sp>
            <p:nvSpPr>
              <p:cNvPr id="5" name="角丸四角形 2"/>
              <p:cNvSpPr/>
              <p:nvPr/>
            </p:nvSpPr>
            <p:spPr>
              <a:xfrm>
                <a:off x="5153564" y="3884086"/>
                <a:ext cx="1769920" cy="332786"/>
              </a:xfrm>
              <a:prstGeom prst="roundRect">
                <a:avLst/>
              </a:prstGeom>
              <a:solidFill>
                <a:srgbClr val="F268F2"/>
              </a:solidFill>
              <a:ln>
                <a:solidFill>
                  <a:srgbClr val="F268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やったー</a:t>
                </a:r>
                <a:r>
                  <a:rPr kumimoji="1" lang="en-US" altLang="ja-JP" dirty="0" smtClean="0"/>
                  <a:t>!!</a:t>
                </a:r>
                <a:endParaRPr kumimoji="1" lang="ja-JP" altLang="en-US" dirty="0"/>
              </a:p>
            </p:txBody>
          </p:sp>
        </p:grpSp>
      </p:grpSp>
      <p:sp>
        <p:nvSpPr>
          <p:cNvPr id="20" name="角丸四角形 26"/>
          <p:cNvSpPr/>
          <p:nvPr/>
        </p:nvSpPr>
        <p:spPr>
          <a:xfrm>
            <a:off x="6068612" y="3975360"/>
            <a:ext cx="2845594" cy="317736"/>
          </a:xfrm>
          <a:prstGeom prst="round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dirty="0"/>
          </a:p>
        </p:txBody>
      </p:sp>
      <p:sp>
        <p:nvSpPr>
          <p:cNvPr id="21" name="角丸四角形 2"/>
          <p:cNvSpPr/>
          <p:nvPr/>
        </p:nvSpPr>
        <p:spPr>
          <a:xfrm>
            <a:off x="5185871" y="4345257"/>
            <a:ext cx="2916831" cy="343459"/>
          </a:xfrm>
          <a:prstGeom prst="roundRect">
            <a:avLst>
              <a:gd name="adj" fmla="val 19529"/>
            </a:avLst>
          </a:prstGeom>
          <a:solidFill>
            <a:srgbClr val="F268F2"/>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t>彼も対象になりたかったのね！</a:t>
            </a:r>
            <a:endParaRPr lang="en-US" altLang="ja-JP" sz="1600" dirty="0" smtClean="0"/>
          </a:p>
        </p:txBody>
      </p:sp>
      <p:sp>
        <p:nvSpPr>
          <p:cNvPr id="23" name="雲形吹き出し 6"/>
          <p:cNvSpPr/>
          <p:nvPr/>
        </p:nvSpPr>
        <p:spPr>
          <a:xfrm rot="10971966">
            <a:off x="4585233" y="1992041"/>
            <a:ext cx="1470748" cy="541992"/>
          </a:xfrm>
          <a:prstGeom prst="cloudCallout">
            <a:avLst>
              <a:gd name="adj1" fmla="val -26982"/>
              <a:gd name="adj2" fmla="val -124454"/>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700" dirty="0">
              <a:solidFill>
                <a:schemeClr val="tx1"/>
              </a:solidFill>
            </a:endParaRPr>
          </a:p>
        </p:txBody>
      </p:sp>
      <p:pic>
        <p:nvPicPr>
          <p:cNvPr id="54" name="Picture 8" descr="http://2.bp.blogspot.com/-LUOqwxVbzAE/UxbL2CJQmGI/AAAAAAAAeFg/AY-jIFhjv5Q/s800/unhappy_man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71580" y="2171847"/>
            <a:ext cx="1198768" cy="1746221"/>
          </a:xfrm>
          <a:prstGeom prst="rect">
            <a:avLst/>
          </a:prstGeom>
          <a:noFill/>
          <a:extLst>
            <a:ext uri="{909E8E84-426E-40DD-AFC4-6F175D3DCCD1}">
              <a14:hiddenFill xmlns:a14="http://schemas.microsoft.com/office/drawing/2010/main">
                <a:solidFill>
                  <a:srgbClr val="FFFFFF"/>
                </a:solidFill>
              </a14:hiddenFill>
            </a:ext>
          </a:extLst>
        </p:spPr>
      </p:pic>
      <p:sp>
        <p:nvSpPr>
          <p:cNvPr id="2110" name="上矢印 2108"/>
          <p:cNvSpPr/>
          <p:nvPr/>
        </p:nvSpPr>
        <p:spPr>
          <a:xfrm>
            <a:off x="6352656" y="4581128"/>
            <a:ext cx="648072" cy="648072"/>
          </a:xfrm>
          <a:prstGeom prst="up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テキスト ボックス 6"/>
          <p:cNvSpPr txBox="1"/>
          <p:nvPr/>
        </p:nvSpPr>
        <p:spPr>
          <a:xfrm>
            <a:off x="4526017" y="2172988"/>
            <a:ext cx="1630159" cy="276999"/>
          </a:xfrm>
          <a:prstGeom prst="rect">
            <a:avLst/>
          </a:prstGeom>
          <a:noFill/>
        </p:spPr>
        <p:txBody>
          <a:bodyPr wrap="square" rtlCol="0">
            <a:spAutoFit/>
          </a:bodyPr>
          <a:lstStyle/>
          <a:p>
            <a:pPr algn="ctr"/>
            <a:r>
              <a:rPr lang="ja-JP" altLang="en-US" sz="1200" dirty="0"/>
              <a:t>人気なのかしら</a:t>
            </a:r>
            <a:r>
              <a:rPr lang="ja-JP" altLang="en-US" sz="1200" dirty="0" smtClean="0"/>
              <a:t>？</a:t>
            </a:r>
            <a:endParaRPr lang="ja-JP" altLang="en-US" sz="1200" dirty="0"/>
          </a:p>
        </p:txBody>
      </p:sp>
      <p:grpSp>
        <p:nvGrpSpPr>
          <p:cNvPr id="11" name="グループ化 2061"/>
          <p:cNvGrpSpPr/>
          <p:nvPr/>
        </p:nvGrpSpPr>
        <p:grpSpPr>
          <a:xfrm>
            <a:off x="4929561" y="3214186"/>
            <a:ext cx="1058714" cy="286822"/>
            <a:chOff x="4929561" y="3420291"/>
            <a:chExt cx="1058714" cy="286822"/>
          </a:xfrm>
        </p:grpSpPr>
        <p:sp>
          <p:nvSpPr>
            <p:cNvPr id="4" name="円/楕円 2062"/>
            <p:cNvSpPr/>
            <p:nvPr/>
          </p:nvSpPr>
          <p:spPr>
            <a:xfrm>
              <a:off x="5004049" y="3420291"/>
              <a:ext cx="903798" cy="28682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dirty="0">
                <a:solidFill>
                  <a:schemeClr val="tx1"/>
                </a:solidFill>
              </a:endParaRPr>
            </a:p>
          </p:txBody>
        </p:sp>
        <p:sp>
          <p:nvSpPr>
            <p:cNvPr id="8" name="テキスト ボックス 2063"/>
            <p:cNvSpPr txBox="1"/>
            <p:nvPr/>
          </p:nvSpPr>
          <p:spPr>
            <a:xfrm>
              <a:off x="4929561" y="3457394"/>
              <a:ext cx="1058714" cy="237827"/>
            </a:xfrm>
            <a:prstGeom prst="rect">
              <a:avLst/>
            </a:prstGeom>
            <a:noFill/>
          </p:spPr>
          <p:txBody>
            <a:bodyPr wrap="square" rtlCol="0">
              <a:spAutoFit/>
            </a:bodyPr>
            <a:lstStyle/>
            <a:p>
              <a:pPr algn="ctr"/>
              <a:r>
                <a:rPr lang="ja-JP" altLang="en-US" sz="1100" dirty="0"/>
                <a:t>７月生まれ</a:t>
              </a:r>
            </a:p>
          </p:txBody>
        </p:sp>
      </p:grpSp>
      <p:grpSp>
        <p:nvGrpSpPr>
          <p:cNvPr id="31" name="グループ化 30"/>
          <p:cNvGrpSpPr/>
          <p:nvPr/>
        </p:nvGrpSpPr>
        <p:grpSpPr>
          <a:xfrm>
            <a:off x="7956376" y="3706351"/>
            <a:ext cx="1058714" cy="298713"/>
            <a:chOff x="4967089" y="3420291"/>
            <a:chExt cx="1058714" cy="298713"/>
          </a:xfrm>
        </p:grpSpPr>
        <p:sp>
          <p:nvSpPr>
            <p:cNvPr id="32" name="円/楕円 31"/>
            <p:cNvSpPr/>
            <p:nvPr/>
          </p:nvSpPr>
          <p:spPr>
            <a:xfrm>
              <a:off x="5004049" y="3420291"/>
              <a:ext cx="903798" cy="28682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dirty="0">
                <a:solidFill>
                  <a:schemeClr val="tx1"/>
                </a:solidFill>
              </a:endParaRPr>
            </a:p>
          </p:txBody>
        </p:sp>
        <p:sp>
          <p:nvSpPr>
            <p:cNvPr id="33" name="テキスト ボックス 32"/>
            <p:cNvSpPr txBox="1"/>
            <p:nvPr/>
          </p:nvSpPr>
          <p:spPr>
            <a:xfrm>
              <a:off x="4967089" y="3457394"/>
              <a:ext cx="1058714" cy="261610"/>
            </a:xfrm>
            <a:prstGeom prst="rect">
              <a:avLst/>
            </a:prstGeom>
            <a:noFill/>
          </p:spPr>
          <p:txBody>
            <a:bodyPr wrap="square" rtlCol="0">
              <a:spAutoFit/>
            </a:bodyPr>
            <a:lstStyle/>
            <a:p>
              <a:pPr algn="ctr"/>
              <a:r>
                <a:rPr lang="en-US" altLang="ja-JP" sz="1100" dirty="0" smtClean="0"/>
                <a:t>8</a:t>
              </a:r>
              <a:r>
                <a:rPr lang="ja-JP" altLang="en-US" sz="1100" dirty="0" smtClean="0"/>
                <a:t>月</a:t>
              </a:r>
              <a:r>
                <a:rPr lang="ja-JP" altLang="en-US" sz="1100" dirty="0"/>
                <a:t>生まれ</a:t>
              </a:r>
            </a:p>
          </p:txBody>
        </p:sp>
      </p:grpSp>
      <p:sp>
        <p:nvSpPr>
          <p:cNvPr id="25" name="テキスト ボックス 24"/>
          <p:cNvSpPr txBox="1"/>
          <p:nvPr/>
        </p:nvSpPr>
        <p:spPr>
          <a:xfrm>
            <a:off x="5940152" y="4009702"/>
            <a:ext cx="3120229" cy="307777"/>
          </a:xfrm>
          <a:prstGeom prst="rect">
            <a:avLst/>
          </a:prstGeom>
          <a:noFill/>
        </p:spPr>
        <p:txBody>
          <a:bodyPr wrap="square" rtlCol="0">
            <a:spAutoFit/>
          </a:bodyPr>
          <a:lstStyle/>
          <a:p>
            <a:pPr algn="ctr"/>
            <a:r>
              <a:rPr lang="ja-JP" altLang="en-US" sz="1400" dirty="0">
                <a:solidFill>
                  <a:schemeClr val="bg1"/>
                </a:solidFill>
              </a:rPr>
              <a:t>ずるい</a:t>
            </a:r>
            <a:r>
              <a:rPr lang="en-US" altLang="ja-JP" sz="1400" dirty="0">
                <a:solidFill>
                  <a:schemeClr val="bg1"/>
                </a:solidFill>
              </a:rPr>
              <a:t>!!</a:t>
            </a:r>
            <a:r>
              <a:rPr lang="ja-JP" altLang="en-US" sz="1400" dirty="0">
                <a:solidFill>
                  <a:schemeClr val="bg1"/>
                </a:solidFill>
              </a:rPr>
              <a:t>奇数月に生まれたかった</a:t>
            </a:r>
            <a:r>
              <a:rPr lang="en-US" altLang="ja-JP" sz="1400" dirty="0">
                <a:solidFill>
                  <a:schemeClr val="bg1"/>
                </a:solidFill>
              </a:rPr>
              <a:t>!!</a:t>
            </a:r>
            <a:endParaRPr lang="ja-JP" altLang="en-US" sz="1600" dirty="0">
              <a:solidFill>
                <a:schemeClr val="bg1"/>
              </a:solidFill>
            </a:endParaRPr>
          </a:p>
        </p:txBody>
      </p:sp>
    </p:spTree>
    <p:extLst>
      <p:ext uri="{BB962C8B-B14F-4D97-AF65-F5344CB8AC3E}">
        <p14:creationId xmlns:p14="http://schemas.microsoft.com/office/powerpoint/2010/main" val="15246979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260907"/>
            <a:ext cx="8229600" cy="1143000"/>
          </a:xfrm>
        </p:spPr>
        <p:txBody>
          <a:bodyPr/>
          <a:lstStyle/>
          <a:p>
            <a:r>
              <a:rPr lang="ja-JP" altLang="en-US"/>
              <a:t>ちょっと変わった</a:t>
            </a:r>
            <a:r>
              <a:rPr lang="ja-JP" altLang="en-US" dirty="0"/>
              <a:t>顧</a:t>
            </a:r>
            <a:r>
              <a:rPr lang="ja-JP" altLang="en-US"/>
              <a:t>客限定</a:t>
            </a:r>
            <a:endParaRPr kumimoji="1" lang="ja-JP" altLang="en-US" dirty="0"/>
          </a:p>
        </p:txBody>
      </p:sp>
      <p:pic>
        <p:nvPicPr>
          <p:cNvPr id="5" name="コンテンツ プレースホルダー 4" descr="H.I.S. 学生限定 100個割！ - Windows Internet Explore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3585" t="19694" r="54108" b="41314"/>
          <a:stretch/>
        </p:blipFill>
        <p:spPr>
          <a:xfrm>
            <a:off x="1665811" y="4330486"/>
            <a:ext cx="2088232" cy="1944687"/>
          </a:xfrm>
          <a:prstGeom prst="rect">
            <a:avLst/>
          </a:prstGeom>
          <a:effectLst>
            <a:outerShdw blurRad="76200" dir="13500000" sy="23000" kx="1200000" algn="br" rotWithShape="0">
              <a:prstClr val="black">
                <a:alpha val="20000"/>
              </a:prstClr>
            </a:outerShdw>
          </a:effectLst>
        </p:spPr>
      </p:pic>
      <p:pic>
        <p:nvPicPr>
          <p:cNvPr id="7" name="図 5" descr="H.I.S. 学生限定 100個割！ - Windows Internet Explorer"/>
          <p:cNvPicPr>
            <a:picLocks noChangeAspect="1"/>
          </p:cNvPicPr>
          <p:nvPr/>
        </p:nvPicPr>
        <p:blipFill rotWithShape="1">
          <a:blip r:embed="rId4" cstate="print">
            <a:extLst>
              <a:ext uri="{28A0092B-C50C-407E-A947-70E740481C1C}">
                <a14:useLocalDpi xmlns:a14="http://schemas.microsoft.com/office/drawing/2010/main" val="0"/>
              </a:ext>
            </a:extLst>
          </a:blip>
          <a:srcRect l="13034" t="12249" r="14590" b="41616"/>
          <a:stretch/>
        </p:blipFill>
        <p:spPr>
          <a:xfrm>
            <a:off x="3779912" y="4752382"/>
            <a:ext cx="3009800" cy="1480381"/>
          </a:xfrm>
          <a:prstGeom prst="rect">
            <a:avLst/>
          </a:prstGeom>
          <a:effectLst>
            <a:outerShdw blurRad="76200" dir="18900000" sy="23000" kx="-1200000" algn="bl" rotWithShape="0">
              <a:prstClr val="black">
                <a:alpha val="20000"/>
              </a:prstClr>
            </a:outerShdw>
          </a:effectLst>
        </p:spPr>
      </p:pic>
      <p:pic>
        <p:nvPicPr>
          <p:cNvPr id="1026" name="Picture 2" descr="ライブ・ビューイング「直送ももクロvol.17 平面革命『有安杏果プレゼンツ チビッ子祭り2014』熊本大会」"/>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2098883"/>
            <a:ext cx="3168352" cy="1521848"/>
          </a:xfrm>
          <a:prstGeom prst="rect">
            <a:avLst/>
          </a:prstGeom>
          <a:noFill/>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028" name="Picture 4" descr="クリックすると新しいウィンドウで開きます"/>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5721" y="1572856"/>
            <a:ext cx="2762250" cy="2047875"/>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grpSp>
        <p:nvGrpSpPr>
          <p:cNvPr id="9" name="グループ化 3"/>
          <p:cNvGrpSpPr/>
          <p:nvPr/>
        </p:nvGrpSpPr>
        <p:grpSpPr>
          <a:xfrm>
            <a:off x="323528" y="3297852"/>
            <a:ext cx="2047754" cy="768943"/>
            <a:chOff x="2994701" y="1404412"/>
            <a:chExt cx="1549370" cy="449312"/>
          </a:xfrm>
        </p:grpSpPr>
        <p:sp>
          <p:nvSpPr>
            <p:cNvPr id="3" name="雲 10"/>
            <p:cNvSpPr/>
            <p:nvPr/>
          </p:nvSpPr>
          <p:spPr>
            <a:xfrm rot="11027096">
              <a:off x="3024625" y="1404412"/>
              <a:ext cx="1434320" cy="449312"/>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17"/>
            <p:cNvSpPr txBox="1"/>
            <p:nvPr/>
          </p:nvSpPr>
          <p:spPr>
            <a:xfrm>
              <a:off x="2994701" y="1554670"/>
              <a:ext cx="1549370" cy="217685"/>
            </a:xfrm>
            <a:prstGeom prst="rect">
              <a:avLst/>
            </a:prstGeom>
            <a:noFill/>
          </p:spPr>
          <p:txBody>
            <a:bodyPr wrap="square" rtlCol="0">
              <a:spAutoFit/>
            </a:bodyPr>
            <a:lstStyle/>
            <a:p>
              <a:pPr algn="ctr"/>
              <a:r>
                <a:rPr kumimoji="1" lang="ja-JP" altLang="en-US" sz="1600" dirty="0" smtClean="0"/>
                <a:t>ツインテール割</a:t>
              </a:r>
              <a:endParaRPr kumimoji="1" lang="ja-JP" altLang="en-US" sz="1600" dirty="0"/>
            </a:p>
          </p:txBody>
        </p:sp>
      </p:grpSp>
      <p:grpSp>
        <p:nvGrpSpPr>
          <p:cNvPr id="8" name="グループ化 1023"/>
          <p:cNvGrpSpPr/>
          <p:nvPr/>
        </p:nvGrpSpPr>
        <p:grpSpPr>
          <a:xfrm>
            <a:off x="4763567" y="1498810"/>
            <a:ext cx="2940220" cy="874816"/>
            <a:chOff x="4938389" y="2539005"/>
            <a:chExt cx="2054689" cy="656419"/>
          </a:xfrm>
        </p:grpSpPr>
        <p:sp>
          <p:nvSpPr>
            <p:cNvPr id="12" name="雲 1024"/>
            <p:cNvSpPr/>
            <p:nvPr/>
          </p:nvSpPr>
          <p:spPr>
            <a:xfrm rot="222009">
              <a:off x="4938389" y="2539005"/>
              <a:ext cx="2000784" cy="656419"/>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テキスト ボックス 1026"/>
            <p:cNvSpPr txBox="1"/>
            <p:nvPr/>
          </p:nvSpPr>
          <p:spPr>
            <a:xfrm>
              <a:off x="4938867" y="2728714"/>
              <a:ext cx="2054211" cy="254034"/>
            </a:xfrm>
            <a:prstGeom prst="rect">
              <a:avLst/>
            </a:prstGeom>
            <a:noFill/>
          </p:spPr>
          <p:txBody>
            <a:bodyPr wrap="square" rtlCol="0">
              <a:spAutoFit/>
            </a:bodyPr>
            <a:lstStyle/>
            <a:p>
              <a:pPr algn="ctr"/>
              <a:r>
                <a:rPr kumimoji="1" lang="ja-JP" altLang="en-US" sz="1600" dirty="0" smtClean="0"/>
                <a:t>身長</a:t>
              </a:r>
              <a:r>
                <a:rPr kumimoji="1" lang="en-US" altLang="ja-JP" sz="1600" dirty="0" smtClean="0"/>
                <a:t>155cm</a:t>
              </a:r>
              <a:r>
                <a:rPr kumimoji="1" lang="ja-JP" altLang="en-US" sz="1600" dirty="0" smtClean="0"/>
                <a:t>未満の方限定</a:t>
              </a:r>
              <a:endParaRPr kumimoji="1" lang="ja-JP" altLang="en-US" sz="1600" dirty="0"/>
            </a:p>
          </p:txBody>
        </p:sp>
      </p:grpSp>
      <p:grpSp>
        <p:nvGrpSpPr>
          <p:cNvPr id="10" name="グループ化 1032"/>
          <p:cNvGrpSpPr/>
          <p:nvPr/>
        </p:nvGrpSpPr>
        <p:grpSpPr>
          <a:xfrm>
            <a:off x="2709927" y="1751005"/>
            <a:ext cx="1837402" cy="742897"/>
            <a:chOff x="2863266" y="2065463"/>
            <a:chExt cx="1549370" cy="405279"/>
          </a:xfrm>
        </p:grpSpPr>
        <p:sp>
          <p:nvSpPr>
            <p:cNvPr id="13" name="雲 1033"/>
            <p:cNvSpPr/>
            <p:nvPr/>
          </p:nvSpPr>
          <p:spPr>
            <a:xfrm rot="10989711">
              <a:off x="3074262" y="2065463"/>
              <a:ext cx="1127379" cy="405279"/>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テキスト ボックス 1034"/>
            <p:cNvSpPr txBox="1"/>
            <p:nvPr/>
          </p:nvSpPr>
          <p:spPr>
            <a:xfrm>
              <a:off x="2863266" y="2205178"/>
              <a:ext cx="1549370" cy="184694"/>
            </a:xfrm>
            <a:prstGeom prst="rect">
              <a:avLst/>
            </a:prstGeom>
            <a:noFill/>
          </p:spPr>
          <p:txBody>
            <a:bodyPr wrap="square" rtlCol="0">
              <a:spAutoFit/>
            </a:bodyPr>
            <a:lstStyle/>
            <a:p>
              <a:pPr algn="ctr"/>
              <a:r>
                <a:rPr lang="ja-JP" altLang="en-US" sz="1600" dirty="0"/>
                <a:t>メガネ</a:t>
              </a:r>
              <a:r>
                <a:rPr kumimoji="1" lang="ja-JP" altLang="en-US" sz="1600" dirty="0" smtClean="0"/>
                <a:t>割</a:t>
              </a:r>
              <a:endParaRPr kumimoji="1" lang="ja-JP" altLang="en-US" sz="1600" dirty="0"/>
            </a:p>
          </p:txBody>
        </p:sp>
      </p:grpSp>
      <p:grpSp>
        <p:nvGrpSpPr>
          <p:cNvPr id="22" name="グループ化 17"/>
          <p:cNvGrpSpPr/>
          <p:nvPr/>
        </p:nvGrpSpPr>
        <p:grpSpPr>
          <a:xfrm rot="188744">
            <a:off x="3287227" y="4095573"/>
            <a:ext cx="2835010" cy="714799"/>
            <a:chOff x="2739302" y="4153133"/>
            <a:chExt cx="1144902" cy="504056"/>
          </a:xfrm>
        </p:grpSpPr>
        <p:sp>
          <p:nvSpPr>
            <p:cNvPr id="14" name="雲 1039"/>
            <p:cNvSpPr/>
            <p:nvPr/>
          </p:nvSpPr>
          <p:spPr>
            <a:xfrm rot="345883">
              <a:off x="2739302" y="4153133"/>
              <a:ext cx="1144902" cy="504056"/>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6" name="テキスト ボックス 1040"/>
            <p:cNvSpPr txBox="1"/>
            <p:nvPr/>
          </p:nvSpPr>
          <p:spPr>
            <a:xfrm>
              <a:off x="2890936" y="4272539"/>
              <a:ext cx="887644" cy="260442"/>
            </a:xfrm>
            <a:prstGeom prst="rect">
              <a:avLst/>
            </a:prstGeom>
            <a:noFill/>
          </p:spPr>
          <p:txBody>
            <a:bodyPr wrap="square" rtlCol="0">
              <a:spAutoFit/>
            </a:bodyPr>
            <a:lstStyle/>
            <a:p>
              <a:r>
                <a:rPr lang="en-US" altLang="ja-JP" dirty="0" smtClean="0"/>
                <a:t>100</a:t>
              </a:r>
              <a:r>
                <a:rPr lang="ja-JP" altLang="en-US" dirty="0" smtClean="0"/>
                <a:t>項目の限定</a:t>
              </a:r>
              <a:endParaRPr kumimoji="1" lang="ja-JP" altLang="en-US" dirty="0"/>
            </a:p>
          </p:txBody>
        </p:sp>
      </p:grpSp>
    </p:spTree>
    <p:extLst>
      <p:ext uri="{BB962C8B-B14F-4D97-AF65-F5344CB8AC3E}">
        <p14:creationId xmlns:p14="http://schemas.microsoft.com/office/powerpoint/2010/main" val="33001735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a:t>外部認知</a:t>
            </a:r>
            <a:r>
              <a:rPr lang="ja-JP" altLang="en-US" dirty="0"/>
              <a:t>の</a:t>
            </a:r>
            <a:r>
              <a:rPr lang="ja-JP" altLang="en-US" dirty="0" smtClean="0"/>
              <a:t>定義</a:t>
            </a:r>
            <a:endParaRPr kumimoji="1" lang="ja-JP" altLang="en-US" dirty="0"/>
          </a:p>
        </p:txBody>
      </p:sp>
      <p:grpSp>
        <p:nvGrpSpPr>
          <p:cNvPr id="343" name="グループ化 275"/>
          <p:cNvGrpSpPr/>
          <p:nvPr/>
        </p:nvGrpSpPr>
        <p:grpSpPr>
          <a:xfrm>
            <a:off x="2959431" y="4325139"/>
            <a:ext cx="2854495" cy="238710"/>
            <a:chOff x="5348851" y="1342015"/>
            <a:chExt cx="3159355" cy="266453"/>
          </a:xfrm>
        </p:grpSpPr>
        <p:grpSp>
          <p:nvGrpSpPr>
            <p:cNvPr id="87" name="グループ化 249"/>
            <p:cNvGrpSpPr/>
            <p:nvPr/>
          </p:nvGrpSpPr>
          <p:grpSpPr>
            <a:xfrm>
              <a:off x="5348851" y="1362247"/>
              <a:ext cx="2316062" cy="246221"/>
              <a:chOff x="570113" y="4236851"/>
              <a:chExt cx="2316062" cy="246221"/>
            </a:xfrm>
          </p:grpSpPr>
          <p:sp>
            <p:nvSpPr>
              <p:cNvPr id="88" name="円/楕円 52"/>
              <p:cNvSpPr/>
              <p:nvPr/>
            </p:nvSpPr>
            <p:spPr>
              <a:xfrm>
                <a:off x="570113" y="4249012"/>
                <a:ext cx="209523" cy="221896"/>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89" name="テキスト ボックス 53"/>
              <p:cNvSpPr txBox="1"/>
              <p:nvPr/>
            </p:nvSpPr>
            <p:spPr>
              <a:xfrm>
                <a:off x="779636" y="4236851"/>
                <a:ext cx="2106539" cy="246221"/>
              </a:xfrm>
              <a:prstGeom prst="rect">
                <a:avLst/>
              </a:prstGeom>
              <a:noFill/>
            </p:spPr>
            <p:txBody>
              <a:bodyPr wrap="square" rtlCol="0">
                <a:spAutoFit/>
              </a:bodyPr>
              <a:lstStyle/>
              <a:p>
                <a:r>
                  <a:rPr kumimoji="1" lang="en-US" altLang="ja-JP" sz="1000" dirty="0" smtClean="0"/>
                  <a:t>…</a:t>
                </a:r>
                <a:r>
                  <a:rPr kumimoji="1" lang="ja-JP" altLang="en-US" sz="1000" dirty="0" smtClean="0"/>
                  <a:t>クッキーの数</a:t>
                </a:r>
                <a:endParaRPr kumimoji="1" lang="ja-JP" altLang="en-US" sz="1000" dirty="0"/>
              </a:p>
            </p:txBody>
          </p:sp>
        </p:grpSp>
        <p:grpSp>
          <p:nvGrpSpPr>
            <p:cNvPr id="206" name="グループ化 203"/>
            <p:cNvGrpSpPr/>
            <p:nvPr/>
          </p:nvGrpSpPr>
          <p:grpSpPr>
            <a:xfrm>
              <a:off x="7021707" y="1342015"/>
              <a:ext cx="1486499" cy="266453"/>
              <a:chOff x="5603954" y="1701358"/>
              <a:chExt cx="1486499" cy="266453"/>
            </a:xfrm>
          </p:grpSpPr>
          <p:sp>
            <p:nvSpPr>
              <p:cNvPr id="163" name="テキスト ボックス 51"/>
              <p:cNvSpPr txBox="1"/>
              <p:nvPr/>
            </p:nvSpPr>
            <p:spPr>
              <a:xfrm>
                <a:off x="5859529" y="1701358"/>
                <a:ext cx="1230924" cy="246221"/>
              </a:xfrm>
              <a:prstGeom prst="rect">
                <a:avLst/>
              </a:prstGeom>
              <a:noFill/>
            </p:spPr>
            <p:txBody>
              <a:bodyPr wrap="square" rtlCol="0">
                <a:spAutoFit/>
              </a:bodyPr>
              <a:lstStyle/>
              <a:p>
                <a:pPr algn="ctr"/>
                <a:r>
                  <a:rPr lang="en-US" altLang="ja-JP" sz="1000" dirty="0" smtClean="0"/>
                  <a:t>…</a:t>
                </a:r>
                <a:r>
                  <a:rPr lang="ja-JP" altLang="en-US" sz="1000" dirty="0" smtClean="0"/>
                  <a:t>対象外者</a:t>
                </a:r>
                <a:endParaRPr lang="en-US" altLang="ja-JP" sz="1000" dirty="0" smtClean="0"/>
              </a:p>
            </p:txBody>
          </p:sp>
          <p:sp>
            <p:nvSpPr>
              <p:cNvPr id="173" name="角丸四角形 47"/>
              <p:cNvSpPr/>
              <p:nvPr/>
            </p:nvSpPr>
            <p:spPr>
              <a:xfrm>
                <a:off x="5603954" y="1701358"/>
                <a:ext cx="358215" cy="266453"/>
              </a:xfrm>
              <a:prstGeom prst="roundRect">
                <a:avLst/>
              </a:prstGeom>
              <a:solidFill>
                <a:schemeClr val="accent2">
                  <a:lumMod val="40000"/>
                  <a:lumOff val="60000"/>
                </a:schemeClr>
              </a:solid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grpSp>
      </p:grpSp>
      <p:sp>
        <p:nvSpPr>
          <p:cNvPr id="3" name="テキスト ボックス 42"/>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仮説導出</a:t>
            </a:r>
            <a:endParaRPr kumimoji="1" lang="en-US" altLang="ja-JP" dirty="0" smtClean="0"/>
          </a:p>
        </p:txBody>
      </p:sp>
      <p:sp>
        <p:nvSpPr>
          <p:cNvPr id="164" name="正方形/長方形 182"/>
          <p:cNvSpPr/>
          <p:nvPr/>
        </p:nvSpPr>
        <p:spPr>
          <a:xfrm>
            <a:off x="1506171" y="4774368"/>
            <a:ext cx="6875829" cy="16486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合理性の低い限定の場合、対象者が</a:t>
            </a:r>
            <a:endParaRPr lang="en-US" altLang="ja-JP" sz="2400" dirty="0">
              <a:solidFill>
                <a:schemeClr val="tx1"/>
              </a:solidFill>
            </a:endParaRPr>
          </a:p>
          <a:p>
            <a:pPr algn="ctr"/>
            <a:r>
              <a:rPr lang="ja-JP" altLang="en-US" sz="2400" dirty="0">
                <a:solidFill>
                  <a:schemeClr val="tx1"/>
                </a:solidFill>
              </a:rPr>
              <a:t>マーケティングに対する反応が</a:t>
            </a:r>
            <a:r>
              <a:rPr lang="ja-JP" altLang="en-US" sz="2400">
                <a:solidFill>
                  <a:schemeClr val="tx1"/>
                </a:solidFill>
              </a:rPr>
              <a:t>同じなのに</a:t>
            </a:r>
            <a:endParaRPr lang="en-US" altLang="ja-JP" sz="2400" dirty="0">
              <a:solidFill>
                <a:schemeClr val="tx1"/>
              </a:solidFill>
            </a:endParaRPr>
          </a:p>
          <a:p>
            <a:pPr algn="ctr"/>
            <a:r>
              <a:rPr lang="ja-JP" altLang="en-US" sz="2400">
                <a:solidFill>
                  <a:schemeClr val="tx1"/>
                </a:solidFill>
              </a:rPr>
              <a:t>除外</a:t>
            </a:r>
            <a:r>
              <a:rPr lang="ja-JP" altLang="en-US" sz="2400" dirty="0">
                <a:solidFill>
                  <a:schemeClr val="tx1"/>
                </a:solidFill>
              </a:rPr>
              <a:t>された</a:t>
            </a:r>
            <a:r>
              <a:rPr lang="ja-JP" altLang="en-US" sz="2400">
                <a:solidFill>
                  <a:schemeClr val="tx1"/>
                </a:solidFill>
              </a:rPr>
              <a:t>人を</a:t>
            </a:r>
            <a:r>
              <a:rPr lang="en-US" altLang="ja-JP" sz="2400">
                <a:solidFill>
                  <a:schemeClr val="tx1"/>
                </a:solidFill>
              </a:rPr>
              <a:t> </a:t>
            </a:r>
            <a:r>
              <a:rPr lang="ja-JP" altLang="en-US" sz="2400" smtClean="0">
                <a:solidFill>
                  <a:schemeClr val="tx1"/>
                </a:solidFill>
              </a:rPr>
              <a:t>意識</a:t>
            </a:r>
            <a:r>
              <a:rPr lang="ja-JP" altLang="en-US" sz="2400" dirty="0">
                <a:solidFill>
                  <a:schemeClr val="tx1"/>
                </a:solidFill>
              </a:rPr>
              <a:t>することで</a:t>
            </a:r>
            <a:r>
              <a:rPr lang="ja-JP" altLang="en-US" sz="2400">
                <a:solidFill>
                  <a:schemeClr val="tx1"/>
                </a:solidFill>
              </a:rPr>
              <a:t>需要が</a:t>
            </a:r>
            <a:endParaRPr lang="en-US" altLang="ja-JP" sz="2400" dirty="0">
              <a:solidFill>
                <a:schemeClr val="tx1"/>
              </a:solidFill>
            </a:endParaRPr>
          </a:p>
          <a:p>
            <a:pPr algn="ctr"/>
            <a:r>
              <a:rPr lang="ja-JP" altLang="en-US" sz="2400">
                <a:solidFill>
                  <a:schemeClr val="tx1"/>
                </a:solidFill>
              </a:rPr>
              <a:t>増えて</a:t>
            </a:r>
            <a:r>
              <a:rPr lang="ja-JP" altLang="en-US" sz="2400" dirty="0">
                <a:solidFill>
                  <a:schemeClr val="tx1"/>
                </a:solidFill>
              </a:rPr>
              <a:t>いるように感じること</a:t>
            </a:r>
          </a:p>
        </p:txBody>
      </p:sp>
      <p:grpSp>
        <p:nvGrpSpPr>
          <p:cNvPr id="344" name="グループ化 325"/>
          <p:cNvGrpSpPr/>
          <p:nvPr/>
        </p:nvGrpSpPr>
        <p:grpSpPr>
          <a:xfrm>
            <a:off x="4829848" y="1436462"/>
            <a:ext cx="4184159" cy="3050411"/>
            <a:chOff x="4947651" y="1470840"/>
            <a:chExt cx="4184159" cy="3050411"/>
          </a:xfrm>
        </p:grpSpPr>
        <p:grpSp>
          <p:nvGrpSpPr>
            <p:cNvPr id="208" name="グループ化 204"/>
            <p:cNvGrpSpPr/>
            <p:nvPr/>
          </p:nvGrpSpPr>
          <p:grpSpPr>
            <a:xfrm>
              <a:off x="5406168" y="2014772"/>
              <a:ext cx="3274801" cy="781343"/>
              <a:chOff x="4521270" y="2852936"/>
              <a:chExt cx="4011170" cy="935119"/>
            </a:xfrm>
          </p:grpSpPr>
          <p:sp>
            <p:nvSpPr>
              <p:cNvPr id="155" name="角丸四角形 47"/>
              <p:cNvSpPr/>
              <p:nvPr/>
            </p:nvSpPr>
            <p:spPr>
              <a:xfrm>
                <a:off x="4521270" y="2865240"/>
                <a:ext cx="1231502" cy="697190"/>
              </a:xfrm>
              <a:prstGeom prst="roundRect">
                <a:avLst/>
              </a:prstGeom>
              <a:solidFill>
                <a:schemeClr val="accent2">
                  <a:lumMod val="40000"/>
                  <a:lumOff val="60000"/>
                </a:schemeClr>
              </a:solid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　　　　　　　　　　　　　　　　　　　　　　　　　　</a:t>
                </a:r>
                <a:endParaRPr kumimoji="1" lang="ja-JP" altLang="en-US" dirty="0"/>
              </a:p>
            </p:txBody>
          </p:sp>
          <p:sp>
            <p:nvSpPr>
              <p:cNvPr id="159" name="角丸四角形 243"/>
              <p:cNvSpPr/>
              <p:nvPr/>
            </p:nvSpPr>
            <p:spPr>
              <a:xfrm>
                <a:off x="7718833" y="2852936"/>
                <a:ext cx="813607" cy="697190"/>
              </a:xfrm>
              <a:prstGeom prst="roundRect">
                <a:avLst/>
              </a:prstGeom>
              <a:solidFill>
                <a:schemeClr val="accent2">
                  <a:lumMod val="40000"/>
                  <a:lumOff val="60000"/>
                </a:schemeClr>
              </a:solid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117" name="グループ化 50"/>
              <p:cNvGrpSpPr/>
              <p:nvPr/>
            </p:nvGrpSpPr>
            <p:grpSpPr>
              <a:xfrm>
                <a:off x="4659733" y="3001334"/>
                <a:ext cx="3772243" cy="786721"/>
                <a:chOff x="2258591" y="5742853"/>
                <a:chExt cx="3772243" cy="786721"/>
              </a:xfrm>
            </p:grpSpPr>
            <p:grpSp>
              <p:nvGrpSpPr>
                <p:cNvPr id="118" name="グループ化 33"/>
                <p:cNvGrpSpPr/>
                <p:nvPr/>
              </p:nvGrpSpPr>
              <p:grpSpPr>
                <a:xfrm>
                  <a:off x="3417932" y="6239678"/>
                  <a:ext cx="1843392" cy="289896"/>
                  <a:chOff x="802066" y="2786800"/>
                  <a:chExt cx="1843392" cy="289896"/>
                </a:xfrm>
              </p:grpSpPr>
              <p:grpSp>
                <p:nvGrpSpPr>
                  <p:cNvPr id="149" name="グループ化 102"/>
                  <p:cNvGrpSpPr/>
                  <p:nvPr/>
                </p:nvGrpSpPr>
                <p:grpSpPr>
                  <a:xfrm>
                    <a:off x="802066" y="2788664"/>
                    <a:ext cx="1447347" cy="288032"/>
                    <a:chOff x="802066" y="2788664"/>
                    <a:chExt cx="1447347" cy="288032"/>
                  </a:xfrm>
                </p:grpSpPr>
                <p:sp>
                  <p:nvSpPr>
                    <p:cNvPr id="151" name="円/楕円 104"/>
                    <p:cNvSpPr/>
                    <p:nvPr/>
                  </p:nvSpPr>
                  <p:spPr>
                    <a:xfrm>
                      <a:off x="802066" y="2788664"/>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2" name="円/楕円 105"/>
                    <p:cNvSpPr/>
                    <p:nvPr/>
                  </p:nvSpPr>
                  <p:spPr>
                    <a:xfrm>
                      <a:off x="1191931" y="2788664"/>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3" name="円/楕円 106"/>
                    <p:cNvSpPr/>
                    <p:nvPr/>
                  </p:nvSpPr>
                  <p:spPr>
                    <a:xfrm>
                      <a:off x="1575868" y="2788664"/>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4" name="円/楕円 107"/>
                    <p:cNvSpPr/>
                    <p:nvPr/>
                  </p:nvSpPr>
                  <p:spPr>
                    <a:xfrm>
                      <a:off x="1961381" y="2788664"/>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150" name="円/楕円 103"/>
                  <p:cNvSpPr/>
                  <p:nvPr/>
                </p:nvSpPr>
                <p:spPr>
                  <a:xfrm>
                    <a:off x="2357426" y="2786800"/>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119" name="グループ化 208"/>
                <p:cNvGrpSpPr/>
                <p:nvPr/>
              </p:nvGrpSpPr>
              <p:grpSpPr>
                <a:xfrm>
                  <a:off x="2258591" y="5742853"/>
                  <a:ext cx="242875" cy="436778"/>
                  <a:chOff x="1880853" y="2888069"/>
                  <a:chExt cx="242875" cy="468923"/>
                </a:xfrm>
                <a:solidFill>
                  <a:schemeClr val="tx2">
                    <a:lumMod val="40000"/>
                    <a:lumOff val="60000"/>
                  </a:schemeClr>
                </a:solidFill>
              </p:grpSpPr>
              <p:sp>
                <p:nvSpPr>
                  <p:cNvPr id="147" name="スマイル 236"/>
                  <p:cNvSpPr/>
                  <p:nvPr/>
                </p:nvSpPr>
                <p:spPr>
                  <a:xfrm>
                    <a:off x="1880853" y="2888069"/>
                    <a:ext cx="242875" cy="252899"/>
                  </a:xfrm>
                  <a:prstGeom prst="smileyFace">
                    <a:avLst>
                      <a:gd name="adj" fmla="val -4653"/>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8" name="フローチャート : 論理積ゲート 237"/>
                  <p:cNvSpPr/>
                  <p:nvPr/>
                </p:nvSpPr>
                <p:spPr>
                  <a:xfrm rot="16200000">
                    <a:off x="1894278" y="3140968"/>
                    <a:ext cx="216024" cy="216024"/>
                  </a:xfrm>
                  <a:prstGeom prst="flowChartDelay">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120" name="グループ化 209"/>
                <p:cNvGrpSpPr/>
                <p:nvPr/>
              </p:nvGrpSpPr>
              <p:grpSpPr>
                <a:xfrm>
                  <a:off x="2643149" y="5742853"/>
                  <a:ext cx="242875" cy="436778"/>
                  <a:chOff x="1880853" y="2888069"/>
                  <a:chExt cx="242875" cy="468923"/>
                </a:xfrm>
                <a:solidFill>
                  <a:schemeClr val="tx2">
                    <a:lumMod val="40000"/>
                    <a:lumOff val="60000"/>
                  </a:schemeClr>
                </a:solidFill>
              </p:grpSpPr>
              <p:sp>
                <p:nvSpPr>
                  <p:cNvPr id="145" name="スマイル 234"/>
                  <p:cNvSpPr/>
                  <p:nvPr/>
                </p:nvSpPr>
                <p:spPr>
                  <a:xfrm>
                    <a:off x="1880853" y="2888069"/>
                    <a:ext cx="242875" cy="252899"/>
                  </a:xfrm>
                  <a:prstGeom prst="smileyFace">
                    <a:avLst>
                      <a:gd name="adj" fmla="val -4653"/>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6" name="フローチャート : 論理積ゲート 235"/>
                  <p:cNvSpPr/>
                  <p:nvPr/>
                </p:nvSpPr>
                <p:spPr>
                  <a:xfrm rot="16200000">
                    <a:off x="1894278" y="3140968"/>
                    <a:ext cx="216024" cy="216024"/>
                  </a:xfrm>
                  <a:prstGeom prst="flowChartDelay">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121" name="グループ化 210"/>
                <p:cNvGrpSpPr/>
                <p:nvPr/>
              </p:nvGrpSpPr>
              <p:grpSpPr>
                <a:xfrm>
                  <a:off x="3039193" y="5742853"/>
                  <a:ext cx="242875" cy="436778"/>
                  <a:chOff x="1880853" y="2888069"/>
                  <a:chExt cx="242875" cy="468923"/>
                </a:xfrm>
                <a:solidFill>
                  <a:schemeClr val="tx2">
                    <a:lumMod val="40000"/>
                    <a:lumOff val="60000"/>
                  </a:schemeClr>
                </a:solidFill>
              </p:grpSpPr>
              <p:sp>
                <p:nvSpPr>
                  <p:cNvPr id="143" name="スマイル 232"/>
                  <p:cNvSpPr/>
                  <p:nvPr/>
                </p:nvSpPr>
                <p:spPr>
                  <a:xfrm>
                    <a:off x="1880853" y="2888069"/>
                    <a:ext cx="242875" cy="252899"/>
                  </a:xfrm>
                  <a:prstGeom prst="smileyFace">
                    <a:avLst>
                      <a:gd name="adj" fmla="val -4653"/>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4" name="フローチャート : 論理積ゲート 233"/>
                  <p:cNvSpPr/>
                  <p:nvPr/>
                </p:nvSpPr>
                <p:spPr>
                  <a:xfrm rot="16200000">
                    <a:off x="1894278" y="3140968"/>
                    <a:ext cx="216024" cy="216024"/>
                  </a:xfrm>
                  <a:prstGeom prst="flowChartDelay">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122" name="グループ化 211"/>
                <p:cNvGrpSpPr/>
                <p:nvPr/>
              </p:nvGrpSpPr>
              <p:grpSpPr>
                <a:xfrm>
                  <a:off x="3440663" y="5742853"/>
                  <a:ext cx="242875" cy="436778"/>
                  <a:chOff x="1880853" y="2888069"/>
                  <a:chExt cx="242875" cy="468923"/>
                </a:xfrm>
              </p:grpSpPr>
              <p:sp>
                <p:nvSpPr>
                  <p:cNvPr id="141" name="スマイル 230"/>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2" name="フローチャート : 論理積ゲート 231"/>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123" name="グループ化 212"/>
                <p:cNvGrpSpPr/>
                <p:nvPr/>
              </p:nvGrpSpPr>
              <p:grpSpPr>
                <a:xfrm>
                  <a:off x="3831281" y="5742853"/>
                  <a:ext cx="242875" cy="436778"/>
                  <a:chOff x="1880853" y="2888069"/>
                  <a:chExt cx="242875" cy="468923"/>
                </a:xfrm>
              </p:grpSpPr>
              <p:sp>
                <p:nvSpPr>
                  <p:cNvPr id="139" name="スマイル 228"/>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0" name="フローチャート : 論理積ゲート 229"/>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124" name="グループ化 213"/>
                <p:cNvGrpSpPr/>
                <p:nvPr/>
              </p:nvGrpSpPr>
              <p:grpSpPr>
                <a:xfrm>
                  <a:off x="4215269" y="5752691"/>
                  <a:ext cx="242875" cy="436778"/>
                  <a:chOff x="1880853" y="2888069"/>
                  <a:chExt cx="242875" cy="468923"/>
                </a:xfrm>
              </p:grpSpPr>
              <p:sp>
                <p:nvSpPr>
                  <p:cNvPr id="137" name="スマイル 226"/>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8" name="フローチャート : 論理積ゲート 227"/>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125" name="グループ化 214"/>
                <p:cNvGrpSpPr/>
                <p:nvPr/>
              </p:nvGrpSpPr>
              <p:grpSpPr>
                <a:xfrm>
                  <a:off x="4599827" y="5752691"/>
                  <a:ext cx="242875" cy="436778"/>
                  <a:chOff x="1880853" y="2888069"/>
                  <a:chExt cx="242875" cy="468923"/>
                </a:xfrm>
              </p:grpSpPr>
              <p:sp>
                <p:nvSpPr>
                  <p:cNvPr id="135" name="スマイル 224"/>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6" name="フローチャート : 論理積ゲート 225"/>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126" name="グループ化 215"/>
                <p:cNvGrpSpPr/>
                <p:nvPr/>
              </p:nvGrpSpPr>
              <p:grpSpPr>
                <a:xfrm>
                  <a:off x="4995871" y="5752691"/>
                  <a:ext cx="242875" cy="436778"/>
                  <a:chOff x="1880853" y="2888069"/>
                  <a:chExt cx="242875" cy="468923"/>
                </a:xfrm>
              </p:grpSpPr>
              <p:sp>
                <p:nvSpPr>
                  <p:cNvPr id="133" name="スマイル 222"/>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4" name="フローチャート : 論理積ゲート 223"/>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127" name="グループ化 216"/>
                <p:cNvGrpSpPr/>
                <p:nvPr/>
              </p:nvGrpSpPr>
              <p:grpSpPr>
                <a:xfrm>
                  <a:off x="5397341" y="5752691"/>
                  <a:ext cx="242875" cy="436778"/>
                  <a:chOff x="1880853" y="2888069"/>
                  <a:chExt cx="242875" cy="468923"/>
                </a:xfrm>
                <a:solidFill>
                  <a:schemeClr val="tx2">
                    <a:lumMod val="40000"/>
                    <a:lumOff val="60000"/>
                  </a:schemeClr>
                </a:solidFill>
              </p:grpSpPr>
              <p:sp>
                <p:nvSpPr>
                  <p:cNvPr id="131" name="スマイル 220"/>
                  <p:cNvSpPr/>
                  <p:nvPr/>
                </p:nvSpPr>
                <p:spPr>
                  <a:xfrm>
                    <a:off x="1880853" y="2888069"/>
                    <a:ext cx="242875" cy="252899"/>
                  </a:xfrm>
                  <a:prstGeom prst="smileyFace">
                    <a:avLst>
                      <a:gd name="adj" fmla="val -4653"/>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2" name="フローチャート : 論理積ゲート 221"/>
                  <p:cNvSpPr/>
                  <p:nvPr/>
                </p:nvSpPr>
                <p:spPr>
                  <a:xfrm rot="16200000">
                    <a:off x="1894278" y="3140968"/>
                    <a:ext cx="216024" cy="216024"/>
                  </a:xfrm>
                  <a:prstGeom prst="flowChartDelay">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128" name="グループ化 217"/>
                <p:cNvGrpSpPr/>
                <p:nvPr/>
              </p:nvGrpSpPr>
              <p:grpSpPr>
                <a:xfrm>
                  <a:off x="5787959" y="5752691"/>
                  <a:ext cx="242875" cy="436778"/>
                  <a:chOff x="1880853" y="2888069"/>
                  <a:chExt cx="242875" cy="468923"/>
                </a:xfrm>
                <a:solidFill>
                  <a:schemeClr val="tx2">
                    <a:lumMod val="40000"/>
                    <a:lumOff val="60000"/>
                  </a:schemeClr>
                </a:solidFill>
              </p:grpSpPr>
              <p:sp>
                <p:nvSpPr>
                  <p:cNvPr id="129" name="スマイル 218"/>
                  <p:cNvSpPr/>
                  <p:nvPr/>
                </p:nvSpPr>
                <p:spPr>
                  <a:xfrm>
                    <a:off x="1880853" y="2888069"/>
                    <a:ext cx="242875" cy="252899"/>
                  </a:xfrm>
                  <a:prstGeom prst="smileyFace">
                    <a:avLst>
                      <a:gd name="adj" fmla="val -4653"/>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0" name="フローチャート : 論理積ゲート 219"/>
                  <p:cNvSpPr/>
                  <p:nvPr/>
                </p:nvSpPr>
                <p:spPr>
                  <a:xfrm rot="16200000">
                    <a:off x="1894278" y="3140968"/>
                    <a:ext cx="216024" cy="216024"/>
                  </a:xfrm>
                  <a:prstGeom prst="flowChartDelay">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grpSp>
        <p:sp>
          <p:nvSpPr>
            <p:cNvPr id="209" name="テキスト ボックス 202"/>
            <p:cNvSpPr txBox="1"/>
            <p:nvPr/>
          </p:nvSpPr>
          <p:spPr>
            <a:xfrm>
              <a:off x="5318183" y="3103338"/>
              <a:ext cx="3450772" cy="369332"/>
            </a:xfrm>
            <a:prstGeom prst="rect">
              <a:avLst/>
            </a:prstGeom>
            <a:noFill/>
          </p:spPr>
          <p:txBody>
            <a:bodyPr wrap="square" rtlCol="0">
              <a:spAutoFit/>
            </a:bodyPr>
            <a:lstStyle/>
            <a:p>
              <a:pPr algn="ctr"/>
              <a:r>
                <a:rPr kumimoji="1" lang="ja-JP" altLang="en-US" dirty="0" smtClean="0"/>
                <a:t>５人</a:t>
              </a:r>
              <a:r>
                <a:rPr lang="ja-JP" altLang="en-US" dirty="0" smtClean="0"/>
                <a:t>中１０人</a:t>
              </a:r>
              <a:r>
                <a:rPr kumimoji="1" lang="ja-JP" altLang="en-US" dirty="0" smtClean="0"/>
                <a:t>が対象だと感じる</a:t>
              </a:r>
              <a:endParaRPr lang="ja-JP" altLang="en-US" dirty="0"/>
            </a:p>
          </p:txBody>
        </p:sp>
        <p:sp>
          <p:nvSpPr>
            <p:cNvPr id="10" name="テキスト ボックス 21"/>
            <p:cNvSpPr txBox="1"/>
            <p:nvPr/>
          </p:nvSpPr>
          <p:spPr>
            <a:xfrm>
              <a:off x="4947651" y="3659477"/>
              <a:ext cx="4184159" cy="861774"/>
            </a:xfrm>
            <a:prstGeom prst="rect">
              <a:avLst/>
            </a:prstGeom>
            <a:noFill/>
          </p:spPr>
          <p:txBody>
            <a:bodyPr wrap="none" rtlCol="0">
              <a:spAutoFit/>
            </a:bodyPr>
            <a:lstStyle/>
            <a:p>
              <a:pPr algn="ctr"/>
              <a:r>
                <a:rPr lang="ja-JP" altLang="en-US" sz="1600" dirty="0" smtClean="0"/>
                <a:t>納得</a:t>
              </a:r>
              <a:r>
                <a:rPr lang="ja-JP" altLang="en-US" sz="1600" dirty="0"/>
                <a:t>できない</a:t>
              </a:r>
              <a:r>
                <a:rPr lang="ja-JP" altLang="en-US" sz="1600" dirty="0" smtClean="0"/>
                <a:t>対象外者がいる</a:t>
              </a:r>
              <a:r>
                <a:rPr lang="ja-JP" altLang="en-US" sz="1600" dirty="0"/>
                <a:t>こと</a:t>
              </a:r>
              <a:r>
                <a:rPr lang="ja-JP" altLang="en-US" sz="1600" dirty="0" smtClean="0"/>
                <a:t>に</a:t>
              </a:r>
              <a:endParaRPr lang="en-US" altLang="ja-JP" sz="1600" dirty="0" smtClean="0"/>
            </a:p>
            <a:p>
              <a:pPr algn="ctr"/>
              <a:r>
                <a:rPr lang="ja-JP" altLang="en-US" sz="1600" dirty="0" smtClean="0"/>
                <a:t>気付くと</a:t>
              </a:r>
              <a:r>
                <a:rPr lang="ja-JP" altLang="en-US" sz="1600" dirty="0" smtClean="0">
                  <a:solidFill>
                    <a:srgbClr val="FF0000"/>
                  </a:solidFill>
                </a:rPr>
                <a:t>需要</a:t>
              </a:r>
              <a:r>
                <a:rPr lang="ja-JP" altLang="en-US" sz="1600" dirty="0">
                  <a:solidFill>
                    <a:srgbClr val="FF0000"/>
                  </a:solidFill>
                </a:rPr>
                <a:t>が増えている</a:t>
              </a:r>
              <a:r>
                <a:rPr lang="ja-JP" altLang="en-US" sz="1600" dirty="0"/>
                <a:t>ように感じる</a:t>
              </a:r>
            </a:p>
            <a:p>
              <a:endParaRPr kumimoji="1" lang="ja-JP" altLang="en-US" dirty="0"/>
            </a:p>
          </p:txBody>
        </p:sp>
        <p:sp>
          <p:nvSpPr>
            <p:cNvPr id="165" name="テキスト ボックス 24"/>
            <p:cNvSpPr txBox="1"/>
            <p:nvPr/>
          </p:nvSpPr>
          <p:spPr>
            <a:xfrm>
              <a:off x="5769021" y="1470840"/>
              <a:ext cx="2549096" cy="369332"/>
            </a:xfrm>
            <a:prstGeom prst="rect">
              <a:avLst/>
            </a:prstGeom>
            <a:noFill/>
          </p:spPr>
          <p:txBody>
            <a:bodyPr wrap="none" rtlCol="0">
              <a:spAutoFit/>
            </a:bodyPr>
            <a:lstStyle/>
            <a:p>
              <a:pPr algn="ctr"/>
              <a:r>
                <a:rPr lang="ja-JP" altLang="en-US" dirty="0"/>
                <a:t>合理性の感じにくい場合</a:t>
              </a:r>
            </a:p>
          </p:txBody>
        </p:sp>
      </p:grpSp>
      <p:grpSp>
        <p:nvGrpSpPr>
          <p:cNvPr id="345" name="グループ化 326"/>
          <p:cNvGrpSpPr/>
          <p:nvPr/>
        </p:nvGrpSpPr>
        <p:grpSpPr>
          <a:xfrm>
            <a:off x="572447" y="1446926"/>
            <a:ext cx="3252794" cy="2762948"/>
            <a:chOff x="296428" y="1478521"/>
            <a:chExt cx="3252794" cy="2762948"/>
          </a:xfrm>
        </p:grpSpPr>
        <p:grpSp>
          <p:nvGrpSpPr>
            <p:cNvPr id="277" name="グループ化 95"/>
            <p:cNvGrpSpPr/>
            <p:nvPr/>
          </p:nvGrpSpPr>
          <p:grpSpPr>
            <a:xfrm>
              <a:off x="296428" y="1478521"/>
              <a:ext cx="3252794" cy="2762948"/>
              <a:chOff x="296428" y="1478521"/>
              <a:chExt cx="3252794" cy="2762948"/>
            </a:xfrm>
          </p:grpSpPr>
          <p:sp>
            <p:nvSpPr>
              <p:cNvPr id="207" name="テキスト ボックス 175"/>
              <p:cNvSpPr txBox="1"/>
              <p:nvPr/>
            </p:nvSpPr>
            <p:spPr>
              <a:xfrm>
                <a:off x="898730" y="3100555"/>
                <a:ext cx="2107563" cy="369332"/>
              </a:xfrm>
              <a:prstGeom prst="rect">
                <a:avLst/>
              </a:prstGeom>
              <a:noFill/>
            </p:spPr>
            <p:txBody>
              <a:bodyPr wrap="square" rtlCol="0">
                <a:spAutoFit/>
              </a:bodyPr>
              <a:lstStyle/>
              <a:p>
                <a:r>
                  <a:rPr kumimoji="1" lang="ja-JP" altLang="en-US" dirty="0" smtClean="0"/>
                  <a:t>５人中５人が対象</a:t>
                </a:r>
                <a:endParaRPr kumimoji="1" lang="ja-JP" altLang="en-US" dirty="0"/>
              </a:p>
            </p:txBody>
          </p:sp>
          <p:sp>
            <p:nvSpPr>
              <p:cNvPr id="8" name="テキスト ボックス 19"/>
              <p:cNvSpPr txBox="1"/>
              <p:nvPr/>
            </p:nvSpPr>
            <p:spPr>
              <a:xfrm>
                <a:off x="560577" y="1478521"/>
                <a:ext cx="2783871" cy="369332"/>
              </a:xfrm>
              <a:prstGeom prst="rect">
                <a:avLst/>
              </a:prstGeom>
              <a:noFill/>
            </p:spPr>
            <p:txBody>
              <a:bodyPr wrap="square" rtlCol="0">
                <a:spAutoFit/>
              </a:bodyPr>
              <a:lstStyle/>
              <a:p>
                <a:pPr algn="ctr"/>
                <a:r>
                  <a:rPr lang="ja-JP" altLang="en-US" dirty="0"/>
                  <a:t>合理性の感じやすい場合</a:t>
                </a:r>
              </a:p>
            </p:txBody>
          </p:sp>
          <p:sp>
            <p:nvSpPr>
              <p:cNvPr id="9" name="テキスト ボックス 20"/>
              <p:cNvSpPr txBox="1"/>
              <p:nvPr/>
            </p:nvSpPr>
            <p:spPr>
              <a:xfrm>
                <a:off x="296428" y="3656694"/>
                <a:ext cx="3252794" cy="584775"/>
              </a:xfrm>
              <a:prstGeom prst="rect">
                <a:avLst/>
              </a:prstGeom>
              <a:noFill/>
            </p:spPr>
            <p:txBody>
              <a:bodyPr wrap="square" rtlCol="0">
                <a:spAutoFit/>
              </a:bodyPr>
              <a:lstStyle/>
              <a:p>
                <a:pPr algn="ctr"/>
                <a:r>
                  <a:rPr lang="ja-JP" altLang="en-US" sz="1600" dirty="0" smtClean="0"/>
                  <a:t>対象外</a:t>
                </a:r>
                <a:r>
                  <a:rPr lang="ja-JP" altLang="en-US" sz="1600" dirty="0"/>
                  <a:t>の顧客を気に</a:t>
                </a:r>
                <a:r>
                  <a:rPr lang="ja-JP" altLang="en-US" sz="1600" dirty="0" smtClean="0"/>
                  <a:t>しないから</a:t>
                </a:r>
                <a:endParaRPr lang="en-US" altLang="ja-JP" sz="1600" dirty="0" smtClean="0"/>
              </a:p>
              <a:p>
                <a:pPr algn="ctr"/>
                <a:r>
                  <a:rPr lang="ja-JP" altLang="en-US" sz="1600" dirty="0"/>
                  <a:t>需要が増えていると</a:t>
                </a:r>
                <a:r>
                  <a:rPr lang="ja-JP" altLang="en-US" sz="1600" dirty="0" smtClean="0"/>
                  <a:t>は感じない</a:t>
                </a:r>
                <a:endParaRPr lang="ja-JP" altLang="en-US" sz="1600" dirty="0"/>
              </a:p>
            </p:txBody>
          </p:sp>
        </p:grpSp>
        <p:grpSp>
          <p:nvGrpSpPr>
            <p:cNvPr id="278" name="グループ化 204"/>
            <p:cNvGrpSpPr/>
            <p:nvPr/>
          </p:nvGrpSpPr>
          <p:grpSpPr>
            <a:xfrm>
              <a:off x="329736" y="2011591"/>
              <a:ext cx="3191256" cy="781343"/>
              <a:chOff x="4521270" y="2852936"/>
              <a:chExt cx="4011170" cy="935119"/>
            </a:xfrm>
          </p:grpSpPr>
          <p:sp>
            <p:nvSpPr>
              <p:cNvPr id="279" name="角丸四角形 47"/>
              <p:cNvSpPr/>
              <p:nvPr/>
            </p:nvSpPr>
            <p:spPr>
              <a:xfrm>
                <a:off x="4521270" y="2865241"/>
                <a:ext cx="1231501" cy="697190"/>
              </a:xfrm>
              <a:prstGeom prst="roundRect">
                <a:avLst/>
              </a:prstGeom>
              <a:solidFill>
                <a:schemeClr val="accent2">
                  <a:lumMod val="40000"/>
                  <a:lumOff val="60000"/>
                </a:schemeClr>
              </a:solid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　　　　　　　　　　　　　　　　　　　　　　　　　　</a:t>
                </a:r>
                <a:endParaRPr kumimoji="1" lang="ja-JP" altLang="en-US" dirty="0"/>
              </a:p>
            </p:txBody>
          </p:sp>
          <p:sp>
            <p:nvSpPr>
              <p:cNvPr id="280" name="角丸四角形 243"/>
              <p:cNvSpPr/>
              <p:nvPr/>
            </p:nvSpPr>
            <p:spPr>
              <a:xfrm>
                <a:off x="7718833" y="2852936"/>
                <a:ext cx="813607" cy="697190"/>
              </a:xfrm>
              <a:prstGeom prst="roundRect">
                <a:avLst/>
              </a:prstGeom>
              <a:solidFill>
                <a:schemeClr val="accent2">
                  <a:lumMod val="40000"/>
                  <a:lumOff val="60000"/>
                </a:schemeClr>
              </a:solid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281" name="グループ化 50"/>
              <p:cNvGrpSpPr/>
              <p:nvPr/>
            </p:nvGrpSpPr>
            <p:grpSpPr>
              <a:xfrm>
                <a:off x="4659733" y="3001334"/>
                <a:ext cx="3772243" cy="786721"/>
                <a:chOff x="2258591" y="5742853"/>
                <a:chExt cx="3772243" cy="786721"/>
              </a:xfrm>
            </p:grpSpPr>
            <p:grpSp>
              <p:nvGrpSpPr>
                <p:cNvPr id="282" name="グループ化 33"/>
                <p:cNvGrpSpPr/>
                <p:nvPr/>
              </p:nvGrpSpPr>
              <p:grpSpPr>
                <a:xfrm>
                  <a:off x="3417932" y="6239678"/>
                  <a:ext cx="1843392" cy="289896"/>
                  <a:chOff x="802066" y="2786800"/>
                  <a:chExt cx="1843392" cy="289896"/>
                </a:xfrm>
              </p:grpSpPr>
              <p:grpSp>
                <p:nvGrpSpPr>
                  <p:cNvPr id="313" name="グループ化 102"/>
                  <p:cNvGrpSpPr/>
                  <p:nvPr/>
                </p:nvGrpSpPr>
                <p:grpSpPr>
                  <a:xfrm>
                    <a:off x="802066" y="2788664"/>
                    <a:ext cx="1447347" cy="288032"/>
                    <a:chOff x="802066" y="2788664"/>
                    <a:chExt cx="1447347" cy="288032"/>
                  </a:xfrm>
                </p:grpSpPr>
                <p:sp>
                  <p:nvSpPr>
                    <p:cNvPr id="315" name="円/楕円 104"/>
                    <p:cNvSpPr/>
                    <p:nvPr/>
                  </p:nvSpPr>
                  <p:spPr>
                    <a:xfrm>
                      <a:off x="802066" y="2788664"/>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16" name="円/楕円 105"/>
                    <p:cNvSpPr/>
                    <p:nvPr/>
                  </p:nvSpPr>
                  <p:spPr>
                    <a:xfrm>
                      <a:off x="1191931" y="2788664"/>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17" name="円/楕円 106"/>
                    <p:cNvSpPr/>
                    <p:nvPr/>
                  </p:nvSpPr>
                  <p:spPr>
                    <a:xfrm>
                      <a:off x="1575868" y="2788664"/>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18" name="円/楕円 107"/>
                    <p:cNvSpPr/>
                    <p:nvPr/>
                  </p:nvSpPr>
                  <p:spPr>
                    <a:xfrm>
                      <a:off x="1961381" y="2788664"/>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314" name="円/楕円 103"/>
                  <p:cNvSpPr/>
                  <p:nvPr/>
                </p:nvSpPr>
                <p:spPr>
                  <a:xfrm>
                    <a:off x="2357426" y="2786800"/>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283" name="グループ化 208"/>
                <p:cNvGrpSpPr/>
                <p:nvPr/>
              </p:nvGrpSpPr>
              <p:grpSpPr>
                <a:xfrm>
                  <a:off x="2258591" y="5742853"/>
                  <a:ext cx="242875" cy="436778"/>
                  <a:chOff x="1880853" y="2888069"/>
                  <a:chExt cx="242875" cy="468923"/>
                </a:xfrm>
                <a:solidFill>
                  <a:schemeClr val="tx2">
                    <a:lumMod val="40000"/>
                    <a:lumOff val="60000"/>
                  </a:schemeClr>
                </a:solidFill>
              </p:grpSpPr>
              <p:sp>
                <p:nvSpPr>
                  <p:cNvPr id="311" name="スマイル 236"/>
                  <p:cNvSpPr/>
                  <p:nvPr/>
                </p:nvSpPr>
                <p:spPr>
                  <a:xfrm>
                    <a:off x="1880853" y="2888069"/>
                    <a:ext cx="242875" cy="252899"/>
                  </a:xfrm>
                  <a:prstGeom prst="smileyFace">
                    <a:avLst>
                      <a:gd name="adj" fmla="val -4653"/>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12" name="フローチャート : 論理積ゲート 237"/>
                  <p:cNvSpPr/>
                  <p:nvPr/>
                </p:nvSpPr>
                <p:spPr>
                  <a:xfrm rot="16200000">
                    <a:off x="1894278" y="3140968"/>
                    <a:ext cx="216024" cy="216024"/>
                  </a:xfrm>
                  <a:prstGeom prst="flowChartDelay">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284" name="グループ化 209"/>
                <p:cNvGrpSpPr/>
                <p:nvPr/>
              </p:nvGrpSpPr>
              <p:grpSpPr>
                <a:xfrm>
                  <a:off x="2643149" y="5742853"/>
                  <a:ext cx="242875" cy="436778"/>
                  <a:chOff x="1880853" y="2888069"/>
                  <a:chExt cx="242875" cy="468923"/>
                </a:xfrm>
                <a:solidFill>
                  <a:schemeClr val="tx2">
                    <a:lumMod val="40000"/>
                    <a:lumOff val="60000"/>
                  </a:schemeClr>
                </a:solidFill>
              </p:grpSpPr>
              <p:sp>
                <p:nvSpPr>
                  <p:cNvPr id="309" name="スマイル 234"/>
                  <p:cNvSpPr/>
                  <p:nvPr/>
                </p:nvSpPr>
                <p:spPr>
                  <a:xfrm>
                    <a:off x="1880853" y="2888069"/>
                    <a:ext cx="242875" cy="252899"/>
                  </a:xfrm>
                  <a:prstGeom prst="smileyFace">
                    <a:avLst>
                      <a:gd name="adj" fmla="val -4653"/>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10" name="フローチャート : 論理積ゲート 235"/>
                  <p:cNvSpPr/>
                  <p:nvPr/>
                </p:nvSpPr>
                <p:spPr>
                  <a:xfrm rot="16200000">
                    <a:off x="1894278" y="3140968"/>
                    <a:ext cx="216024" cy="216024"/>
                  </a:xfrm>
                  <a:prstGeom prst="flowChartDelay">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285" name="グループ化 210"/>
                <p:cNvGrpSpPr/>
                <p:nvPr/>
              </p:nvGrpSpPr>
              <p:grpSpPr>
                <a:xfrm>
                  <a:off x="3039193" y="5742853"/>
                  <a:ext cx="242875" cy="436778"/>
                  <a:chOff x="1880853" y="2888069"/>
                  <a:chExt cx="242875" cy="468923"/>
                </a:xfrm>
                <a:solidFill>
                  <a:schemeClr val="tx2">
                    <a:lumMod val="40000"/>
                    <a:lumOff val="60000"/>
                  </a:schemeClr>
                </a:solidFill>
              </p:grpSpPr>
              <p:sp>
                <p:nvSpPr>
                  <p:cNvPr id="307" name="スマイル 232"/>
                  <p:cNvSpPr/>
                  <p:nvPr/>
                </p:nvSpPr>
                <p:spPr>
                  <a:xfrm>
                    <a:off x="1880853" y="2888069"/>
                    <a:ext cx="242875" cy="252899"/>
                  </a:xfrm>
                  <a:prstGeom prst="smileyFace">
                    <a:avLst>
                      <a:gd name="adj" fmla="val -4653"/>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08" name="フローチャート : 論理積ゲート 233"/>
                  <p:cNvSpPr/>
                  <p:nvPr/>
                </p:nvSpPr>
                <p:spPr>
                  <a:xfrm rot="16200000">
                    <a:off x="1894278" y="3140968"/>
                    <a:ext cx="216024" cy="216024"/>
                  </a:xfrm>
                  <a:prstGeom prst="flowChartDelay">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286" name="グループ化 211"/>
                <p:cNvGrpSpPr/>
                <p:nvPr/>
              </p:nvGrpSpPr>
              <p:grpSpPr>
                <a:xfrm>
                  <a:off x="3440663" y="5742853"/>
                  <a:ext cx="242875" cy="436778"/>
                  <a:chOff x="1880853" y="2888069"/>
                  <a:chExt cx="242875" cy="468923"/>
                </a:xfrm>
              </p:grpSpPr>
              <p:sp>
                <p:nvSpPr>
                  <p:cNvPr id="305" name="スマイル 230"/>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06" name="フローチャート : 論理積ゲート 231"/>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287" name="グループ化 212"/>
                <p:cNvGrpSpPr/>
                <p:nvPr/>
              </p:nvGrpSpPr>
              <p:grpSpPr>
                <a:xfrm>
                  <a:off x="3831281" y="5742853"/>
                  <a:ext cx="242875" cy="436778"/>
                  <a:chOff x="1880853" y="2888069"/>
                  <a:chExt cx="242875" cy="468923"/>
                </a:xfrm>
              </p:grpSpPr>
              <p:sp>
                <p:nvSpPr>
                  <p:cNvPr id="303" name="スマイル 228"/>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04" name="フローチャート : 論理積ゲート 229"/>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288" name="グループ化 213"/>
                <p:cNvGrpSpPr/>
                <p:nvPr/>
              </p:nvGrpSpPr>
              <p:grpSpPr>
                <a:xfrm>
                  <a:off x="4215269" y="5752691"/>
                  <a:ext cx="242875" cy="436778"/>
                  <a:chOff x="1880853" y="2888069"/>
                  <a:chExt cx="242875" cy="468923"/>
                </a:xfrm>
              </p:grpSpPr>
              <p:sp>
                <p:nvSpPr>
                  <p:cNvPr id="301" name="スマイル 226"/>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02" name="フローチャート : 論理積ゲート 227"/>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289" name="グループ化 214"/>
                <p:cNvGrpSpPr/>
                <p:nvPr/>
              </p:nvGrpSpPr>
              <p:grpSpPr>
                <a:xfrm>
                  <a:off x="4599827" y="5752691"/>
                  <a:ext cx="242875" cy="436778"/>
                  <a:chOff x="1880853" y="2888069"/>
                  <a:chExt cx="242875" cy="468923"/>
                </a:xfrm>
              </p:grpSpPr>
              <p:sp>
                <p:nvSpPr>
                  <p:cNvPr id="299" name="スマイル 224"/>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00" name="フローチャート : 論理積ゲート 225"/>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290" name="グループ化 215"/>
                <p:cNvGrpSpPr/>
                <p:nvPr/>
              </p:nvGrpSpPr>
              <p:grpSpPr>
                <a:xfrm>
                  <a:off x="4995871" y="5752691"/>
                  <a:ext cx="242875" cy="436778"/>
                  <a:chOff x="1880853" y="2888069"/>
                  <a:chExt cx="242875" cy="468923"/>
                </a:xfrm>
              </p:grpSpPr>
              <p:sp>
                <p:nvSpPr>
                  <p:cNvPr id="297" name="スマイル 222"/>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98" name="フローチャート : 論理積ゲート 223"/>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291" name="グループ化 216"/>
                <p:cNvGrpSpPr/>
                <p:nvPr/>
              </p:nvGrpSpPr>
              <p:grpSpPr>
                <a:xfrm>
                  <a:off x="5397341" y="5752691"/>
                  <a:ext cx="242875" cy="436778"/>
                  <a:chOff x="1880853" y="2888069"/>
                  <a:chExt cx="242875" cy="468923"/>
                </a:xfrm>
                <a:solidFill>
                  <a:schemeClr val="tx2">
                    <a:lumMod val="40000"/>
                    <a:lumOff val="60000"/>
                  </a:schemeClr>
                </a:solidFill>
              </p:grpSpPr>
              <p:sp>
                <p:nvSpPr>
                  <p:cNvPr id="295" name="スマイル 220"/>
                  <p:cNvSpPr/>
                  <p:nvPr/>
                </p:nvSpPr>
                <p:spPr>
                  <a:xfrm>
                    <a:off x="1880853" y="2888069"/>
                    <a:ext cx="242875" cy="252899"/>
                  </a:xfrm>
                  <a:prstGeom prst="smileyFace">
                    <a:avLst>
                      <a:gd name="adj" fmla="val -4653"/>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96" name="フローチャート : 論理積ゲート 221"/>
                  <p:cNvSpPr/>
                  <p:nvPr/>
                </p:nvSpPr>
                <p:spPr>
                  <a:xfrm rot="16200000">
                    <a:off x="1894278" y="3140968"/>
                    <a:ext cx="216024" cy="216024"/>
                  </a:xfrm>
                  <a:prstGeom prst="flowChartDelay">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292" name="グループ化 217"/>
                <p:cNvGrpSpPr/>
                <p:nvPr/>
              </p:nvGrpSpPr>
              <p:grpSpPr>
                <a:xfrm>
                  <a:off x="5787959" y="5752691"/>
                  <a:ext cx="242875" cy="436778"/>
                  <a:chOff x="1880853" y="2888069"/>
                  <a:chExt cx="242875" cy="468923"/>
                </a:xfrm>
                <a:solidFill>
                  <a:schemeClr val="tx2">
                    <a:lumMod val="40000"/>
                    <a:lumOff val="60000"/>
                  </a:schemeClr>
                </a:solidFill>
              </p:grpSpPr>
              <p:sp>
                <p:nvSpPr>
                  <p:cNvPr id="293" name="スマイル 218"/>
                  <p:cNvSpPr/>
                  <p:nvPr/>
                </p:nvSpPr>
                <p:spPr>
                  <a:xfrm>
                    <a:off x="1880853" y="2888069"/>
                    <a:ext cx="242875" cy="252899"/>
                  </a:xfrm>
                  <a:prstGeom prst="smileyFace">
                    <a:avLst>
                      <a:gd name="adj" fmla="val -4653"/>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94" name="フローチャート : 論理積ゲート 219"/>
                  <p:cNvSpPr/>
                  <p:nvPr/>
                </p:nvSpPr>
                <p:spPr>
                  <a:xfrm rot="16200000">
                    <a:off x="1894278" y="3140968"/>
                    <a:ext cx="216024" cy="216024"/>
                  </a:xfrm>
                  <a:prstGeom prst="flowChartDelay">
                    <a:avLst/>
                  </a:prstGeom>
                  <a:gr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grpSp>
      </p:grpSp>
      <p:cxnSp>
        <p:nvCxnSpPr>
          <p:cNvPr id="31" name="直線コネクタ 4"/>
          <p:cNvCxnSpPr/>
          <p:nvPr/>
        </p:nvCxnSpPr>
        <p:spPr>
          <a:xfrm>
            <a:off x="605755" y="1990675"/>
            <a:ext cx="979773" cy="571861"/>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25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8062855">
            <a:off x="603571" y="1977758"/>
            <a:ext cx="1023937"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57" name="直線コネクタ 108"/>
          <p:cNvCxnSpPr/>
          <p:nvPr/>
        </p:nvCxnSpPr>
        <p:spPr>
          <a:xfrm>
            <a:off x="3148983" y="2024823"/>
            <a:ext cx="648028" cy="49429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8" name="直線コネクタ 112"/>
          <p:cNvCxnSpPr/>
          <p:nvPr/>
        </p:nvCxnSpPr>
        <p:spPr>
          <a:xfrm flipV="1">
            <a:off x="3192172" y="2024823"/>
            <a:ext cx="604839" cy="47932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テキスト ボックス 3"/>
          <p:cNvSpPr txBox="1"/>
          <p:nvPr/>
        </p:nvSpPr>
        <p:spPr>
          <a:xfrm>
            <a:off x="809549" y="1472593"/>
            <a:ext cx="2743200" cy="369332"/>
          </a:xfrm>
          <a:prstGeom prst="rect">
            <a:avLst/>
          </a:prstGeom>
          <a:solidFill>
            <a:schemeClr val="bg1"/>
          </a:solidFill>
          <a:ln>
            <a:noFill/>
          </a:ln>
        </p:spPr>
        <p:txBody>
          <a:bodyPr rtlCol="0">
            <a:spAutoFit/>
          </a:bodyPr>
          <a:lstStyle/>
          <a:p>
            <a:pPr algn="ctr"/>
            <a:r>
              <a:rPr lang="ja-JP" altLang="en-US"/>
              <a:t>合理性が高い場合</a:t>
            </a:r>
          </a:p>
        </p:txBody>
      </p:sp>
      <p:sp>
        <p:nvSpPr>
          <p:cNvPr id="5" name="テキスト ボックス 4"/>
          <p:cNvSpPr txBox="1"/>
          <p:nvPr/>
        </p:nvSpPr>
        <p:spPr>
          <a:xfrm>
            <a:off x="5491099" y="1460623"/>
            <a:ext cx="2743200" cy="369332"/>
          </a:xfrm>
          <a:prstGeom prst="rect">
            <a:avLst/>
          </a:prstGeom>
          <a:ln>
            <a:solidFill>
              <a:schemeClr val="bg1"/>
            </a:solidFill>
          </a:ln>
        </p:spPr>
        <p:style>
          <a:lnRef idx="2">
            <a:schemeClr val="accent4"/>
          </a:lnRef>
          <a:fillRef idx="1">
            <a:schemeClr val="lt1"/>
          </a:fillRef>
          <a:effectRef idx="0">
            <a:schemeClr val="accent4"/>
          </a:effectRef>
          <a:fontRef idx="minor">
            <a:schemeClr val="dk1"/>
          </a:fontRef>
        </p:style>
        <p:txBody>
          <a:bodyPr rtlCol="0">
            <a:spAutoFit/>
          </a:bodyPr>
          <a:lstStyle/>
          <a:p>
            <a:pPr algn="ctr"/>
            <a:r>
              <a:rPr lang="ja-JP" altLang="en-US"/>
              <a:t>合理性が低い場合</a:t>
            </a:r>
          </a:p>
        </p:txBody>
      </p:sp>
    </p:spTree>
    <p:extLst>
      <p:ext uri="{BB962C8B-B14F-4D97-AF65-F5344CB8AC3E}">
        <p14:creationId xmlns:p14="http://schemas.microsoft.com/office/powerpoint/2010/main" val="23304629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下矢印 5"/>
          <p:cNvSpPr/>
          <p:nvPr/>
        </p:nvSpPr>
        <p:spPr>
          <a:xfrm>
            <a:off x="3779912" y="1351400"/>
            <a:ext cx="1152128" cy="3805791"/>
          </a:xfrm>
          <a:prstGeom prst="downArrow">
            <a:avLst>
              <a:gd name="adj1" fmla="val 38926"/>
              <a:gd name="adj2" fmla="val 50000"/>
            </a:avLst>
          </a:prstGeom>
          <a:solidFill>
            <a:schemeClr val="accent1">
              <a:lumMod val="60000"/>
              <a:lumOff val="4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p:cNvSpPr>
            <a:spLocks noGrp="1"/>
          </p:cNvSpPr>
          <p:nvPr>
            <p:ph type="title"/>
          </p:nvPr>
        </p:nvSpPr>
        <p:spPr>
          <a:xfrm>
            <a:off x="395536" y="260648"/>
            <a:ext cx="8229600" cy="1143000"/>
          </a:xfrm>
        </p:spPr>
        <p:txBody>
          <a:bodyPr>
            <a:noAutofit/>
          </a:bodyPr>
          <a:lstStyle/>
          <a:p>
            <a:r>
              <a:rPr lang="ja-JP" altLang="en-US" sz="3600" dirty="0"/>
              <a:t>合理性のない限定対象者の</a:t>
            </a:r>
            <a:r>
              <a:rPr lang="en-US" altLang="ja-JP" sz="3600" dirty="0"/>
              <a:t/>
            </a:r>
            <a:br>
              <a:rPr lang="en-US" altLang="ja-JP" sz="3600" dirty="0"/>
            </a:br>
            <a:r>
              <a:rPr lang="ja-JP" altLang="en-US" sz="3600" dirty="0"/>
              <a:t>心理</a:t>
            </a:r>
            <a:r>
              <a:rPr lang="ja-JP" altLang="en-US" sz="3600" dirty="0" smtClean="0"/>
              <a:t>フローチャート（予想）</a:t>
            </a:r>
            <a:endParaRPr kumimoji="1" lang="ja-JP" altLang="en-US" dirty="0"/>
          </a:p>
        </p:txBody>
      </p:sp>
      <p:sp>
        <p:nvSpPr>
          <p:cNvPr id="3" name="コンテンツ プレースホルダー 2"/>
          <p:cNvSpPr>
            <a:spLocks noGrp="1"/>
          </p:cNvSpPr>
          <p:nvPr>
            <p:ph idx="1"/>
          </p:nvPr>
        </p:nvSpPr>
        <p:spPr>
          <a:xfrm>
            <a:off x="395536" y="1605104"/>
            <a:ext cx="7920880" cy="3384376"/>
          </a:xfrm>
          <a:prstGeom prst="rect">
            <a:avLst/>
          </a:prstGeom>
          <a:ln>
            <a:noFill/>
          </a:ln>
        </p:spPr>
        <p:txBody>
          <a:bodyPr anchor="ctr">
            <a:normAutofit/>
          </a:bodyPr>
          <a:lstStyle/>
          <a:p>
            <a:pPr marL="0" indent="0" algn="ctr">
              <a:buNone/>
            </a:pPr>
            <a:endParaRPr lang="en-US" altLang="ja-JP" sz="2000" dirty="0" smtClean="0"/>
          </a:p>
          <a:p>
            <a:pPr marL="0" indent="0" algn="ctr">
              <a:buNone/>
            </a:pPr>
            <a:endParaRPr lang="en-US" altLang="ja-JP" sz="2000" dirty="0"/>
          </a:p>
          <a:p>
            <a:pPr marL="0" indent="0" algn="ctr">
              <a:buNone/>
            </a:pPr>
            <a:endParaRPr lang="ja-JP" altLang="en-US" sz="2000" dirty="0"/>
          </a:p>
          <a:p>
            <a:pPr marL="0" indent="0" algn="ctr">
              <a:buNone/>
            </a:pPr>
            <a:endParaRPr kumimoji="1" lang="en-US" altLang="ja-JP" sz="2000" dirty="0"/>
          </a:p>
          <a:p>
            <a:pPr marL="0" indent="0" algn="ctr">
              <a:buNone/>
            </a:pPr>
            <a:endParaRPr kumimoji="1" lang="ja-JP" altLang="en-US" sz="2000" dirty="0"/>
          </a:p>
        </p:txBody>
      </p:sp>
      <p:sp>
        <p:nvSpPr>
          <p:cNvPr id="13" name="正方形/長方形 5"/>
          <p:cNvSpPr/>
          <p:nvPr/>
        </p:nvSpPr>
        <p:spPr>
          <a:xfrm>
            <a:off x="395536" y="5229200"/>
            <a:ext cx="8352928" cy="10801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200" dirty="0" smtClean="0">
                <a:solidFill>
                  <a:schemeClr val="tx1"/>
                </a:solidFill>
              </a:rPr>
              <a:t>仮説１では合理性の低い限定が</a:t>
            </a:r>
            <a:endParaRPr lang="en-US" altLang="ja-JP" sz="2200" dirty="0" smtClean="0">
              <a:solidFill>
                <a:schemeClr val="tx1"/>
              </a:solidFill>
            </a:endParaRPr>
          </a:p>
          <a:p>
            <a:pPr algn="ctr"/>
            <a:r>
              <a:rPr lang="ja-JP" altLang="en-US" sz="2200" dirty="0" smtClean="0">
                <a:solidFill>
                  <a:schemeClr val="tx1"/>
                </a:solidFill>
              </a:rPr>
              <a:t>外部認知を起こすかについて検証</a:t>
            </a:r>
            <a:endParaRPr lang="en-US" altLang="ja-JP" sz="2200" dirty="0">
              <a:solidFill>
                <a:schemeClr val="tx1"/>
              </a:solidFill>
            </a:endParaRPr>
          </a:p>
        </p:txBody>
      </p:sp>
      <p:sp>
        <p:nvSpPr>
          <p:cNvPr id="15" name="左中かっこ 8"/>
          <p:cNvSpPr/>
          <p:nvPr/>
        </p:nvSpPr>
        <p:spPr>
          <a:xfrm>
            <a:off x="1832112" y="1628800"/>
            <a:ext cx="360040" cy="936104"/>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dirty="0"/>
          </a:p>
        </p:txBody>
      </p:sp>
      <p:sp>
        <p:nvSpPr>
          <p:cNvPr id="17" name="テキスト ボックス 10"/>
          <p:cNvSpPr txBox="1"/>
          <p:nvPr/>
        </p:nvSpPr>
        <p:spPr>
          <a:xfrm>
            <a:off x="968016" y="1927465"/>
            <a:ext cx="1224136" cy="369332"/>
          </a:xfrm>
          <a:prstGeom prst="rect">
            <a:avLst/>
          </a:prstGeom>
          <a:noFill/>
        </p:spPr>
        <p:txBody>
          <a:bodyPr wrap="square" rtlCol="0">
            <a:spAutoFit/>
          </a:bodyPr>
          <a:lstStyle/>
          <a:p>
            <a:r>
              <a:rPr kumimoji="1" lang="ja-JP" altLang="en-US" dirty="0" smtClean="0"/>
              <a:t>仮説１</a:t>
            </a:r>
            <a:endParaRPr kumimoji="1" lang="ja-JP" altLang="en-US" dirty="0"/>
          </a:p>
        </p:txBody>
      </p:sp>
      <p:sp>
        <p:nvSpPr>
          <p:cNvPr id="5" name="テキスト ボックス 42"/>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仮説</a:t>
            </a:r>
            <a:r>
              <a:rPr lang="ja-JP" altLang="en-US" dirty="0" smtClean="0">
                <a:solidFill>
                  <a:schemeClr val="bg1"/>
                </a:solidFill>
              </a:rPr>
              <a:t>導出１</a:t>
            </a:r>
            <a:endParaRPr kumimoji="1" lang="en-US" altLang="ja-JP" dirty="0" smtClean="0"/>
          </a:p>
        </p:txBody>
      </p:sp>
      <p:sp>
        <p:nvSpPr>
          <p:cNvPr id="20" name="角丸四角形 5"/>
          <p:cNvSpPr/>
          <p:nvPr/>
        </p:nvSpPr>
        <p:spPr>
          <a:xfrm>
            <a:off x="2843808" y="1628800"/>
            <a:ext cx="3024336" cy="3600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合理性のない顧客</a:t>
            </a:r>
            <a:r>
              <a:rPr lang="ja-JP" altLang="en-US" dirty="0" smtClean="0">
                <a:solidFill>
                  <a:schemeClr val="tx1"/>
                </a:solidFill>
              </a:rPr>
              <a:t>限定</a:t>
            </a:r>
            <a:endParaRPr lang="en-US" altLang="ja-JP" dirty="0">
              <a:solidFill>
                <a:schemeClr val="tx1"/>
              </a:solidFill>
            </a:endParaRPr>
          </a:p>
        </p:txBody>
      </p:sp>
      <p:sp>
        <p:nvSpPr>
          <p:cNvPr id="21" name="角丸四角形 10"/>
          <p:cNvSpPr/>
          <p:nvPr/>
        </p:nvSpPr>
        <p:spPr>
          <a:xfrm>
            <a:off x="2843808" y="2204864"/>
            <a:ext cx="3024336" cy="3600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20000"/>
              </a:spcBef>
            </a:pPr>
            <a:r>
              <a:rPr lang="ja-JP" altLang="en-US" dirty="0">
                <a:solidFill>
                  <a:prstClr val="black"/>
                </a:solidFill>
              </a:rPr>
              <a:t>外部認知する</a:t>
            </a:r>
            <a:endParaRPr lang="en-US" altLang="ja-JP" dirty="0">
              <a:solidFill>
                <a:prstClr val="black"/>
              </a:solidFill>
            </a:endParaRPr>
          </a:p>
        </p:txBody>
      </p:sp>
      <p:sp>
        <p:nvSpPr>
          <p:cNvPr id="22" name="角丸四角形 11"/>
          <p:cNvSpPr/>
          <p:nvPr/>
        </p:nvSpPr>
        <p:spPr>
          <a:xfrm>
            <a:off x="2843808" y="2780928"/>
            <a:ext cx="3024336" cy="3600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20000"/>
              </a:spcBef>
            </a:pPr>
            <a:r>
              <a:rPr lang="ja-JP" altLang="en-US" sz="1600" dirty="0">
                <a:solidFill>
                  <a:prstClr val="black"/>
                </a:solidFill>
              </a:rPr>
              <a:t>モノに対する希少性を感じる</a:t>
            </a:r>
            <a:endParaRPr lang="en-US" altLang="ja-JP" sz="1600" dirty="0">
              <a:solidFill>
                <a:prstClr val="black"/>
              </a:solidFill>
            </a:endParaRPr>
          </a:p>
        </p:txBody>
      </p:sp>
      <p:sp>
        <p:nvSpPr>
          <p:cNvPr id="23" name="角丸四角形 13"/>
          <p:cNvSpPr/>
          <p:nvPr/>
        </p:nvSpPr>
        <p:spPr>
          <a:xfrm>
            <a:off x="2843808" y="3429000"/>
            <a:ext cx="3024336" cy="3600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20000"/>
              </a:spcBef>
            </a:pPr>
            <a:r>
              <a:rPr lang="ja-JP" altLang="en-US" dirty="0">
                <a:solidFill>
                  <a:prstClr val="black"/>
                </a:solidFill>
              </a:rPr>
              <a:t>限定対象の魅力が</a:t>
            </a:r>
            <a:r>
              <a:rPr lang="ja-JP" altLang="en-US" dirty="0" smtClean="0">
                <a:solidFill>
                  <a:prstClr val="black"/>
                </a:solidFill>
              </a:rPr>
              <a:t>高まる</a:t>
            </a:r>
            <a:endParaRPr lang="ja-JP" altLang="en-US" dirty="0">
              <a:solidFill>
                <a:prstClr val="black"/>
              </a:solidFill>
            </a:endParaRPr>
          </a:p>
        </p:txBody>
      </p:sp>
      <p:sp>
        <p:nvSpPr>
          <p:cNvPr id="24" name="角丸四角形 15"/>
          <p:cNvSpPr/>
          <p:nvPr/>
        </p:nvSpPr>
        <p:spPr>
          <a:xfrm>
            <a:off x="2843808" y="4077072"/>
            <a:ext cx="3024336" cy="3600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20000"/>
              </a:spcBef>
            </a:pPr>
            <a:r>
              <a:rPr lang="ja-JP" altLang="en-US" dirty="0">
                <a:solidFill>
                  <a:prstClr val="black"/>
                </a:solidFill>
              </a:rPr>
              <a:t>試用意向が高まる</a:t>
            </a:r>
            <a:endParaRPr lang="en-US" altLang="ja-JP" dirty="0">
              <a:solidFill>
                <a:prstClr val="black"/>
              </a:solidFill>
            </a:endParaRPr>
          </a:p>
        </p:txBody>
      </p:sp>
    </p:spTree>
    <p:extLst>
      <p:ext uri="{BB962C8B-B14F-4D97-AF65-F5344CB8AC3E}">
        <p14:creationId xmlns:p14="http://schemas.microsoft.com/office/powerpoint/2010/main" val="39753610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仮説１</a:t>
            </a:r>
            <a:endParaRPr kumimoji="1" lang="ja-JP" altLang="en-US" dirty="0"/>
          </a:p>
        </p:txBody>
      </p:sp>
      <p:sp>
        <p:nvSpPr>
          <p:cNvPr id="3" name="正方形/長方形 4"/>
          <p:cNvSpPr/>
          <p:nvPr/>
        </p:nvSpPr>
        <p:spPr>
          <a:xfrm>
            <a:off x="755576" y="2564904"/>
            <a:ext cx="7776864" cy="12961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solidFill>
                  <a:schemeClr val="tx1"/>
                </a:solidFill>
              </a:rPr>
              <a:t>合理性の低い限定をしたとき、</a:t>
            </a:r>
            <a:endParaRPr lang="en-US" altLang="ja-JP" sz="3600" dirty="0">
              <a:solidFill>
                <a:schemeClr val="tx1"/>
              </a:solidFill>
            </a:endParaRPr>
          </a:p>
          <a:p>
            <a:pPr algn="ctr"/>
            <a:r>
              <a:rPr lang="ja-JP" altLang="en-US" sz="3600" dirty="0">
                <a:solidFill>
                  <a:schemeClr val="tx1"/>
                </a:solidFill>
              </a:rPr>
              <a:t>対象者は外部認知を</a:t>
            </a:r>
            <a:r>
              <a:rPr lang="ja-JP" altLang="en-US" sz="3600" dirty="0" smtClean="0">
                <a:solidFill>
                  <a:schemeClr val="tx1"/>
                </a:solidFill>
              </a:rPr>
              <a:t>しやすい</a:t>
            </a:r>
            <a:endParaRPr lang="en-US" altLang="ja-JP" sz="3600" dirty="0">
              <a:solidFill>
                <a:schemeClr val="tx1"/>
              </a:solidFill>
            </a:endParaRPr>
          </a:p>
        </p:txBody>
      </p:sp>
      <p:sp>
        <p:nvSpPr>
          <p:cNvPr id="4" name="テキスト ボックス 42"/>
          <p:cNvSpPr txBox="1"/>
          <p:nvPr/>
        </p:nvSpPr>
        <p:spPr>
          <a:xfrm>
            <a:off x="28754" y="-28754"/>
            <a:ext cx="1470675" cy="369332"/>
          </a:xfrm>
          <a:prstGeom prst="rect">
            <a:avLst/>
          </a:prstGeom>
          <a:noFill/>
        </p:spPr>
        <p:txBody>
          <a:bodyPr wrap="square" rtlCol="0">
            <a:spAutoFit/>
          </a:bodyPr>
          <a:lstStyle/>
          <a:p>
            <a:pPr algn="ctr"/>
            <a:r>
              <a:rPr lang="ja-JP" altLang="en-US" dirty="0">
                <a:solidFill>
                  <a:schemeClr val="bg1"/>
                </a:solidFill>
              </a:rPr>
              <a:t>仮説</a:t>
            </a:r>
            <a:r>
              <a:rPr lang="ja-JP" altLang="en-US" dirty="0" smtClean="0">
                <a:solidFill>
                  <a:schemeClr val="bg1"/>
                </a:solidFill>
              </a:rPr>
              <a:t>導出１</a:t>
            </a:r>
            <a:endParaRPr kumimoji="1" lang="en-US" altLang="ja-JP" dirty="0" smtClean="0"/>
          </a:p>
        </p:txBody>
      </p:sp>
    </p:spTree>
    <p:extLst>
      <p:ext uri="{BB962C8B-B14F-4D97-AF65-F5344CB8AC3E}">
        <p14:creationId xmlns:p14="http://schemas.microsoft.com/office/powerpoint/2010/main" val="34825699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00888" y="332656"/>
            <a:ext cx="8229600" cy="1143000"/>
          </a:xfrm>
        </p:spPr>
        <p:txBody>
          <a:bodyPr>
            <a:normAutofit/>
          </a:bodyPr>
          <a:lstStyle/>
          <a:p>
            <a:r>
              <a:rPr kumimoji="1" lang="ja-JP" altLang="en-US" dirty="0" smtClean="0"/>
              <a:t>外部認知により対象外者を</a:t>
            </a:r>
            <a:r>
              <a:rPr lang="ja-JP" altLang="en-US" dirty="0"/>
              <a:t>意識</a:t>
            </a:r>
            <a:endParaRPr kumimoji="1" lang="ja-JP" altLang="en-US" dirty="0"/>
          </a:p>
        </p:txBody>
      </p:sp>
      <p:grpSp>
        <p:nvGrpSpPr>
          <p:cNvPr id="13" name="グループ化 2"/>
          <p:cNvGrpSpPr/>
          <p:nvPr/>
        </p:nvGrpSpPr>
        <p:grpSpPr>
          <a:xfrm>
            <a:off x="1259632" y="1368546"/>
            <a:ext cx="6011589" cy="3644630"/>
            <a:chOff x="1619672" y="1512562"/>
            <a:chExt cx="5827461" cy="3788646"/>
          </a:xfrm>
        </p:grpSpPr>
        <p:grpSp>
          <p:nvGrpSpPr>
            <p:cNvPr id="1027" name="グループ化 27"/>
            <p:cNvGrpSpPr/>
            <p:nvPr/>
          </p:nvGrpSpPr>
          <p:grpSpPr>
            <a:xfrm>
              <a:off x="1619672" y="1512562"/>
              <a:ext cx="5827461" cy="3788646"/>
              <a:chOff x="1680225" y="1844004"/>
              <a:chExt cx="4608512" cy="3763694"/>
            </a:xfrm>
          </p:grpSpPr>
          <p:pic>
            <p:nvPicPr>
              <p:cNvPr id="25" name="Picture 8" descr="http://2.bp.blogspot.com/-LUOqwxVbzAE/UxbL2CJQmGI/AAAAAAAAeFg/AY-jIFhjv5Q/s800/unhappy_man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963" y="2837436"/>
                <a:ext cx="989308" cy="1439553"/>
              </a:xfrm>
              <a:prstGeom prst="rect">
                <a:avLst/>
              </a:prstGeom>
              <a:noFill/>
              <a:extLst>
                <a:ext uri="{909E8E84-426E-40DD-AFC4-6F175D3DCCD1}">
                  <a14:hiddenFill xmlns:a14="http://schemas.microsoft.com/office/drawing/2010/main">
                    <a:solidFill>
                      <a:srgbClr val="FFFFFF"/>
                    </a:solidFill>
                  </a14:hiddenFill>
                </a:ext>
              </a:extLst>
            </p:spPr>
          </p:pic>
          <p:grpSp>
            <p:nvGrpSpPr>
              <p:cNvPr id="6" name="グループ化 6"/>
              <p:cNvGrpSpPr/>
              <p:nvPr/>
            </p:nvGrpSpPr>
            <p:grpSpPr>
              <a:xfrm>
                <a:off x="1680225" y="1844004"/>
                <a:ext cx="4608512" cy="3763694"/>
                <a:chOff x="1979712" y="1897553"/>
                <a:chExt cx="4608512" cy="3763694"/>
              </a:xfrm>
            </p:grpSpPr>
            <p:grpSp>
              <p:nvGrpSpPr>
                <p:cNvPr id="17" name="グループ化 6"/>
                <p:cNvGrpSpPr/>
                <p:nvPr/>
              </p:nvGrpSpPr>
              <p:grpSpPr>
                <a:xfrm>
                  <a:off x="1979712" y="1897553"/>
                  <a:ext cx="4608512" cy="3763694"/>
                  <a:chOff x="4703930" y="1388707"/>
                  <a:chExt cx="4369316" cy="3619161"/>
                </a:xfrm>
              </p:grpSpPr>
              <p:sp>
                <p:nvSpPr>
                  <p:cNvPr id="18" name="角丸四角形 22"/>
                  <p:cNvSpPr/>
                  <p:nvPr/>
                </p:nvSpPr>
                <p:spPr>
                  <a:xfrm>
                    <a:off x="4703930" y="1551484"/>
                    <a:ext cx="4291440" cy="345638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19" name="グループ化 20"/>
                  <p:cNvGrpSpPr/>
                  <p:nvPr/>
                </p:nvGrpSpPr>
                <p:grpSpPr>
                  <a:xfrm>
                    <a:off x="5076056" y="1388707"/>
                    <a:ext cx="3997190" cy="2710041"/>
                    <a:chOff x="5076056" y="1388707"/>
                    <a:chExt cx="3997190" cy="2710041"/>
                  </a:xfrm>
                </p:grpSpPr>
                <p:sp>
                  <p:nvSpPr>
                    <p:cNvPr id="20" name="テキスト ボックス 11"/>
                    <p:cNvSpPr txBox="1"/>
                    <p:nvPr/>
                  </p:nvSpPr>
                  <p:spPr>
                    <a:xfrm>
                      <a:off x="5076056" y="1992338"/>
                      <a:ext cx="1368152" cy="355149"/>
                    </a:xfrm>
                    <a:prstGeom prst="rect">
                      <a:avLst/>
                    </a:prstGeom>
                    <a:noFill/>
                  </p:spPr>
                  <p:txBody>
                    <a:bodyPr wrap="square" rtlCol="0">
                      <a:spAutoFit/>
                    </a:bodyPr>
                    <a:lstStyle/>
                    <a:p>
                      <a:pPr algn="ctr"/>
                      <a:r>
                        <a:rPr kumimoji="1" lang="ja-JP" altLang="en-US" dirty="0" smtClean="0"/>
                        <a:t>対象：</a:t>
                      </a:r>
                      <a:r>
                        <a:rPr lang="en-US" altLang="ja-JP" dirty="0" smtClean="0"/>
                        <a:t>19</a:t>
                      </a:r>
                      <a:r>
                        <a:rPr lang="ja-JP" altLang="en-US" dirty="0" smtClean="0"/>
                        <a:t>歳</a:t>
                      </a:r>
                      <a:endParaRPr lang="ja-JP" altLang="en-US" dirty="0"/>
                    </a:p>
                  </p:txBody>
                </p:sp>
                <p:sp>
                  <p:nvSpPr>
                    <p:cNvPr id="21" name="テキスト ボックス 13"/>
                    <p:cNvSpPr txBox="1"/>
                    <p:nvPr/>
                  </p:nvSpPr>
                  <p:spPr>
                    <a:xfrm>
                      <a:off x="6757766" y="1988840"/>
                      <a:ext cx="2315480" cy="355149"/>
                    </a:xfrm>
                    <a:prstGeom prst="rect">
                      <a:avLst/>
                    </a:prstGeom>
                    <a:noFill/>
                  </p:spPr>
                  <p:txBody>
                    <a:bodyPr wrap="square" rtlCol="0">
                      <a:spAutoFit/>
                    </a:bodyPr>
                    <a:lstStyle/>
                    <a:p>
                      <a:r>
                        <a:rPr kumimoji="1" lang="ja-JP" altLang="en-US" dirty="0" smtClean="0"/>
                        <a:t>対象外</a:t>
                      </a:r>
                      <a:r>
                        <a:rPr kumimoji="1" lang="en-US" altLang="ja-JP" dirty="0" smtClean="0"/>
                        <a:t>(</a:t>
                      </a:r>
                      <a:r>
                        <a:rPr kumimoji="1" lang="ja-JP" altLang="en-US" dirty="0" smtClean="0"/>
                        <a:t>除外</a:t>
                      </a:r>
                      <a:r>
                        <a:rPr kumimoji="1" lang="en-US" altLang="ja-JP" dirty="0" smtClean="0"/>
                        <a:t>)</a:t>
                      </a:r>
                      <a:r>
                        <a:rPr kumimoji="1" lang="ja-JP" altLang="en-US" dirty="0" smtClean="0"/>
                        <a:t>：</a:t>
                      </a:r>
                      <a:r>
                        <a:rPr kumimoji="1" lang="en-US" altLang="ja-JP" dirty="0" smtClean="0"/>
                        <a:t>20</a:t>
                      </a:r>
                      <a:r>
                        <a:rPr kumimoji="1" lang="ja-JP" altLang="en-US" dirty="0" smtClean="0"/>
                        <a:t>歳</a:t>
                      </a:r>
                      <a:endParaRPr kumimoji="1" lang="ja-JP" altLang="en-US" dirty="0"/>
                    </a:p>
                  </p:txBody>
                </p:sp>
                <p:pic>
                  <p:nvPicPr>
                    <p:cNvPr id="22" name="Picture 4" descr="http://3.bp.blogspot.com/-90ncZe_F0iY/UxbLzYnIqeI/AAAAAAAAeFM/WyIm8cPgLnY/s800/happy_woman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65113" y="2326410"/>
                      <a:ext cx="990037" cy="1439553"/>
                    </a:xfrm>
                    <a:prstGeom prst="rect">
                      <a:avLst/>
                    </a:prstGeom>
                    <a:noFill/>
                    <a:extLst>
                      <a:ext uri="{909E8E84-426E-40DD-AFC4-6F175D3DCCD1}">
                        <a14:hiddenFill xmlns:a14="http://schemas.microsoft.com/office/drawing/2010/main">
                          <a:solidFill>
                            <a:srgbClr val="FFFFFF"/>
                          </a:solidFill>
                        </a14:hiddenFill>
                      </a:ext>
                    </a:extLst>
                  </p:spPr>
                </p:pic>
                <p:sp>
                  <p:nvSpPr>
                    <p:cNvPr id="23" name="テキスト ボックス 20"/>
                    <p:cNvSpPr txBox="1"/>
                    <p:nvPr/>
                  </p:nvSpPr>
                  <p:spPr>
                    <a:xfrm>
                      <a:off x="5608547" y="1388707"/>
                      <a:ext cx="2482204" cy="562318"/>
                    </a:xfrm>
                    <a:prstGeom prst="rect">
                      <a:avLst/>
                    </a:prstGeom>
                    <a:solidFill>
                      <a:schemeClr val="bg1"/>
                    </a:solidFill>
                  </p:spPr>
                  <p:txBody>
                    <a:bodyPr wrap="square" rtlCol="0">
                      <a:spAutoFit/>
                    </a:bodyPr>
                    <a:lstStyle/>
                    <a:p>
                      <a:pPr algn="ctr"/>
                      <a:r>
                        <a:rPr kumimoji="1" lang="ja-JP" altLang="en-US" sz="1600" dirty="0" smtClean="0"/>
                        <a:t>合理性の低い顧客限定</a:t>
                      </a:r>
                      <a:endParaRPr kumimoji="1" lang="en-US" altLang="ja-JP" sz="1600" dirty="0" smtClean="0"/>
                    </a:p>
                    <a:p>
                      <a:pPr algn="ctr"/>
                      <a:r>
                        <a:rPr lang="ja-JP" altLang="en-US" sz="1600" dirty="0"/>
                        <a:t>（</a:t>
                      </a:r>
                      <a:r>
                        <a:rPr lang="ja-JP" altLang="en-US" sz="1600" dirty="0" smtClean="0"/>
                        <a:t>雪マジの例）</a:t>
                      </a:r>
                      <a:endParaRPr kumimoji="1" lang="en-US" altLang="ja-JP" sz="1600" dirty="0" smtClean="0"/>
                    </a:p>
                  </p:txBody>
                </p:sp>
                <p:sp>
                  <p:nvSpPr>
                    <p:cNvPr id="24" name="角丸四角形 2"/>
                    <p:cNvSpPr/>
                    <p:nvPr/>
                  </p:nvSpPr>
                  <p:spPr>
                    <a:xfrm>
                      <a:off x="5076056" y="3765962"/>
                      <a:ext cx="1481196" cy="332786"/>
                    </a:xfrm>
                    <a:prstGeom prst="roundRect">
                      <a:avLst/>
                    </a:prstGeom>
                    <a:solidFill>
                      <a:srgbClr val="F268F2"/>
                    </a:solidFill>
                    <a:ln>
                      <a:solidFill>
                        <a:srgbClr val="F268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t>やった</a:t>
                      </a:r>
                      <a:r>
                        <a:rPr kumimoji="1" lang="ja-JP" altLang="en-US" dirty="0" smtClean="0"/>
                        <a:t>ー</a:t>
                      </a:r>
                      <a:r>
                        <a:rPr kumimoji="1" lang="en-US" altLang="ja-JP" dirty="0" smtClean="0"/>
                        <a:t>!!</a:t>
                      </a:r>
                      <a:endParaRPr kumimoji="1" lang="ja-JP" altLang="en-US" dirty="0"/>
                    </a:p>
                  </p:txBody>
                </p:sp>
              </p:grpSp>
            </p:grpSp>
            <p:sp>
              <p:nvSpPr>
                <p:cNvPr id="26" name="角丸四角形 26"/>
                <p:cNvSpPr/>
                <p:nvPr/>
              </p:nvSpPr>
              <p:spPr>
                <a:xfrm>
                  <a:off x="3419872" y="4738258"/>
                  <a:ext cx="3004293" cy="318529"/>
                </a:xfrm>
                <a:prstGeom prst="round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t>ずるい</a:t>
                  </a:r>
                  <a:r>
                    <a:rPr lang="en-US" altLang="ja-JP" sz="1600" dirty="0" smtClean="0"/>
                    <a:t>!!19</a:t>
                  </a:r>
                  <a:r>
                    <a:rPr lang="ja-JP" altLang="en-US" sz="1600" dirty="0" smtClean="0"/>
                    <a:t>歳うらやましい</a:t>
                  </a:r>
                  <a:r>
                    <a:rPr lang="en-US" altLang="ja-JP" sz="1600" dirty="0" smtClean="0"/>
                    <a:t>!!</a:t>
                  </a:r>
                  <a:endParaRPr lang="ja-JP" altLang="en-US" dirty="0"/>
                </a:p>
              </p:txBody>
            </p:sp>
            <p:sp>
              <p:nvSpPr>
                <p:cNvPr id="27" name="角丸四角形 2"/>
                <p:cNvSpPr/>
                <p:nvPr/>
              </p:nvSpPr>
              <p:spPr>
                <a:xfrm>
                  <a:off x="2372210" y="5056787"/>
                  <a:ext cx="3356153" cy="343459"/>
                </a:xfrm>
                <a:prstGeom prst="roundRect">
                  <a:avLst>
                    <a:gd name="adj" fmla="val 19529"/>
                  </a:avLst>
                </a:prstGeom>
                <a:solidFill>
                  <a:srgbClr val="F268F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u="sng" dirty="0"/>
                    <a:t>彼も対象になりたかったのね！</a:t>
                  </a:r>
                  <a:endParaRPr lang="en-US" altLang="ja-JP" sz="1600" b="1" u="sng" dirty="0" smtClean="0"/>
                </a:p>
              </p:txBody>
            </p:sp>
          </p:grpSp>
        </p:grpSp>
        <p:sp>
          <p:nvSpPr>
            <p:cNvPr id="1028" name="右矢印 1023"/>
            <p:cNvSpPr/>
            <p:nvPr/>
          </p:nvSpPr>
          <p:spPr>
            <a:xfrm>
              <a:off x="4045340" y="2592442"/>
              <a:ext cx="1174732" cy="936104"/>
            </a:xfrm>
            <a:prstGeom prst="rightArrow">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意識</a:t>
              </a:r>
              <a:endParaRPr kumimoji="1" lang="ja-JP" altLang="en-US" dirty="0">
                <a:solidFill>
                  <a:schemeClr val="tx1"/>
                </a:solidFill>
              </a:endParaRPr>
            </a:p>
          </p:txBody>
        </p:sp>
      </p:grpSp>
      <p:sp>
        <p:nvSpPr>
          <p:cNvPr id="14" name="正方形/長方形 4"/>
          <p:cNvSpPr/>
          <p:nvPr/>
        </p:nvSpPr>
        <p:spPr>
          <a:xfrm>
            <a:off x="645737" y="5342199"/>
            <a:ext cx="7381301" cy="1077218"/>
          </a:xfrm>
          <a:prstGeom prst="rect">
            <a:avLst/>
          </a:prstGeom>
        </p:spPr>
        <p:txBody>
          <a:bodyPr wrap="square">
            <a:spAutoFit/>
          </a:bodyPr>
          <a:lstStyle/>
          <a:p>
            <a:pPr algn="ctr"/>
            <a:r>
              <a:rPr lang="ja-JP" altLang="en-US" sz="3200" dirty="0"/>
              <a:t>対象外者を意識することがサービスの</a:t>
            </a:r>
            <a:endParaRPr lang="en-US" altLang="ja-JP" sz="2800" dirty="0" smtClean="0"/>
          </a:p>
          <a:p>
            <a:pPr algn="ctr"/>
            <a:r>
              <a:rPr lang="ja-JP" altLang="en-US" sz="3200" b="1" dirty="0">
                <a:solidFill>
                  <a:srgbClr val="FF0000"/>
                </a:solidFill>
              </a:rPr>
              <a:t>希少性</a:t>
            </a:r>
            <a:r>
              <a:rPr lang="ja-JP" altLang="en-US" sz="3200" dirty="0"/>
              <a:t>に影響するのでは？</a:t>
            </a:r>
            <a:endParaRPr lang="ja-JP" altLang="en-US" sz="2800" dirty="0"/>
          </a:p>
        </p:txBody>
      </p:sp>
      <p:sp>
        <p:nvSpPr>
          <p:cNvPr id="4" name="正方形/長方形 2"/>
          <p:cNvSpPr/>
          <p:nvPr/>
        </p:nvSpPr>
        <p:spPr>
          <a:xfrm>
            <a:off x="645737" y="5229200"/>
            <a:ext cx="7381301" cy="118813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42"/>
          <p:cNvSpPr txBox="1"/>
          <p:nvPr/>
        </p:nvSpPr>
        <p:spPr>
          <a:xfrm>
            <a:off x="28754" y="-28754"/>
            <a:ext cx="1470675" cy="369332"/>
          </a:xfrm>
          <a:prstGeom prst="rect">
            <a:avLst/>
          </a:prstGeom>
          <a:noFill/>
        </p:spPr>
        <p:txBody>
          <a:bodyPr wrap="square" rtlCol="0">
            <a:spAutoFit/>
          </a:bodyPr>
          <a:lstStyle/>
          <a:p>
            <a:pPr algn="ctr"/>
            <a:r>
              <a:rPr lang="ja-JP" altLang="en-US" dirty="0">
                <a:solidFill>
                  <a:schemeClr val="bg1"/>
                </a:solidFill>
              </a:rPr>
              <a:t>仮説導出</a:t>
            </a:r>
            <a:r>
              <a:rPr lang="en-US" altLang="ja-JP" dirty="0">
                <a:solidFill>
                  <a:schemeClr val="bg1"/>
                </a:solidFill>
              </a:rPr>
              <a:t>2</a:t>
            </a:r>
            <a:endParaRPr lang="ja-JP" altLang="en-US" dirty="0">
              <a:solidFill>
                <a:schemeClr val="bg1"/>
              </a:solidFill>
            </a:endParaRPr>
          </a:p>
        </p:txBody>
      </p:sp>
    </p:spTree>
    <p:extLst>
      <p:ext uri="{BB962C8B-B14F-4D97-AF65-F5344CB8AC3E}">
        <p14:creationId xmlns:p14="http://schemas.microsoft.com/office/powerpoint/2010/main" val="24102183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02840" y="269776"/>
            <a:ext cx="8229600" cy="1143000"/>
          </a:xfrm>
        </p:spPr>
        <p:txBody>
          <a:bodyPr/>
          <a:lstStyle/>
          <a:p>
            <a:r>
              <a:rPr lang="ja-JP" altLang="en-US" dirty="0"/>
              <a:t>限定</a:t>
            </a:r>
            <a:r>
              <a:rPr lang="ja-JP" altLang="en-US" dirty="0" smtClean="0"/>
              <a:t>の効果による希少性</a:t>
            </a:r>
            <a:endParaRPr kumimoji="1" lang="ja-JP" altLang="en-US" dirty="0"/>
          </a:p>
        </p:txBody>
      </p:sp>
      <p:sp>
        <p:nvSpPr>
          <p:cNvPr id="14" name="テキスト ボックス 9"/>
          <p:cNvSpPr txBox="1"/>
          <p:nvPr/>
        </p:nvSpPr>
        <p:spPr>
          <a:xfrm>
            <a:off x="899592" y="1196752"/>
            <a:ext cx="7416824" cy="830997"/>
          </a:xfrm>
          <a:prstGeom prst="rect">
            <a:avLst/>
          </a:prstGeom>
          <a:noFill/>
        </p:spPr>
        <p:txBody>
          <a:bodyPr wrap="square" rtlCol="0">
            <a:spAutoFit/>
          </a:bodyPr>
          <a:lstStyle/>
          <a:p>
            <a:r>
              <a:rPr lang="ja-JP" altLang="en-US" sz="2400" dirty="0"/>
              <a:t>限定商品はリアクタンス理論やコモディティ理論を用いた</a:t>
            </a:r>
            <a:r>
              <a:rPr lang="en-US" altLang="ja-JP" sz="2400" dirty="0"/>
              <a:t> </a:t>
            </a:r>
            <a:r>
              <a:rPr lang="ja-JP" altLang="en-US" sz="2400" dirty="0"/>
              <a:t>希少性により語られている。</a:t>
            </a:r>
            <a:endParaRPr kumimoji="1" lang="ja-JP" alt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1543323"/>
            <a:ext cx="2713037"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正方形/長方形 7"/>
          <p:cNvSpPr/>
          <p:nvPr/>
        </p:nvSpPr>
        <p:spPr>
          <a:xfrm>
            <a:off x="899592" y="5013176"/>
            <a:ext cx="7225206" cy="136815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a:solidFill>
                  <a:schemeClr val="tx1"/>
                </a:solidFill>
                <a:latin typeface="メイリオ" pitchFamily="50" charset="-128"/>
                <a:ea typeface="メイリオ" pitchFamily="50" charset="-128"/>
                <a:cs typeface="メイリオ" pitchFamily="50" charset="-128"/>
              </a:rPr>
              <a:t>限定</a:t>
            </a:r>
            <a:r>
              <a:rPr lang="ja-JP" altLang="en-US" sz="2800" b="1" dirty="0" smtClean="0">
                <a:solidFill>
                  <a:schemeClr val="tx1"/>
                </a:solidFill>
                <a:latin typeface="メイリオ" pitchFamily="50" charset="-128"/>
                <a:ea typeface="メイリオ" pitchFamily="50" charset="-128"/>
                <a:cs typeface="メイリオ" pitchFamily="50" charset="-128"/>
              </a:rPr>
              <a:t>商品</a:t>
            </a:r>
            <a:r>
              <a:rPr lang="ja-JP" altLang="en-US" sz="2800" dirty="0" smtClean="0">
                <a:solidFill>
                  <a:schemeClr val="tx1"/>
                </a:solidFill>
                <a:latin typeface="メイリオ" pitchFamily="50" charset="-128"/>
                <a:ea typeface="メイリオ" pitchFamily="50" charset="-128"/>
                <a:cs typeface="メイリオ" pitchFamily="50" charset="-128"/>
              </a:rPr>
              <a:t>の価値の高まりに</a:t>
            </a:r>
            <a:r>
              <a:rPr lang="ja-JP" altLang="en-US" sz="2800" dirty="0">
                <a:solidFill>
                  <a:schemeClr val="tx1"/>
                </a:solidFill>
                <a:latin typeface="メイリオ" pitchFamily="50" charset="-128"/>
                <a:ea typeface="メイリオ" pitchFamily="50" charset="-128"/>
                <a:cs typeface="メイリオ" pitchFamily="50" charset="-128"/>
              </a:rPr>
              <a:t>ついて</a:t>
            </a:r>
            <a:r>
              <a:rPr lang="ja-JP" altLang="en-US" sz="2800" dirty="0" smtClean="0">
                <a:solidFill>
                  <a:schemeClr val="tx1"/>
                </a:solidFill>
                <a:latin typeface="メイリオ" pitchFamily="50" charset="-128"/>
                <a:ea typeface="メイリオ" pitchFamily="50" charset="-128"/>
                <a:cs typeface="メイリオ" pitchFamily="50" charset="-128"/>
              </a:rPr>
              <a:t>は</a:t>
            </a:r>
            <a:endParaRPr lang="en-US" altLang="ja-JP" sz="2800" dirty="0" smtClean="0">
              <a:solidFill>
                <a:schemeClr val="tx1"/>
              </a:solidFill>
              <a:latin typeface="メイリオ" pitchFamily="50" charset="-128"/>
              <a:ea typeface="メイリオ" pitchFamily="50" charset="-128"/>
              <a:cs typeface="メイリオ" pitchFamily="50" charset="-128"/>
            </a:endParaRPr>
          </a:p>
          <a:p>
            <a:pPr algn="ctr"/>
            <a:r>
              <a:rPr lang="ja-JP" altLang="en-US" sz="2800" dirty="0" smtClean="0">
                <a:solidFill>
                  <a:schemeClr val="tx1"/>
                </a:solidFill>
                <a:latin typeface="メイリオ" pitchFamily="50" charset="-128"/>
                <a:ea typeface="メイリオ" pitchFamily="50" charset="-128"/>
                <a:cs typeface="メイリオ" pitchFamily="50" charset="-128"/>
              </a:rPr>
              <a:t>希少性</a:t>
            </a:r>
            <a:r>
              <a:rPr lang="ja-JP" altLang="en-US" sz="2800" dirty="0">
                <a:solidFill>
                  <a:schemeClr val="tx1"/>
                </a:solidFill>
                <a:latin typeface="メイリオ" pitchFamily="50" charset="-128"/>
                <a:ea typeface="メイリオ" pitchFamily="50" charset="-128"/>
                <a:cs typeface="メイリオ" pitchFamily="50" charset="-128"/>
              </a:rPr>
              <a:t>なしで</a:t>
            </a:r>
            <a:r>
              <a:rPr lang="ja-JP" altLang="en-US" sz="2800" dirty="0" smtClean="0">
                <a:solidFill>
                  <a:schemeClr val="tx1"/>
                </a:solidFill>
                <a:latin typeface="メイリオ" pitchFamily="50" charset="-128"/>
                <a:ea typeface="メイリオ" pitchFamily="50" charset="-128"/>
                <a:cs typeface="メイリオ" pitchFamily="50" charset="-128"/>
              </a:rPr>
              <a:t>は語れない</a:t>
            </a:r>
            <a:endParaRPr lang="en-US" altLang="ja-JP" sz="2800" dirty="0">
              <a:solidFill>
                <a:schemeClr val="tx1"/>
              </a:solidFill>
            </a:endParaRPr>
          </a:p>
        </p:txBody>
      </p:sp>
      <p:sp>
        <p:nvSpPr>
          <p:cNvPr id="9" name="正方形/長方形 6"/>
          <p:cNvSpPr/>
          <p:nvPr/>
        </p:nvSpPr>
        <p:spPr>
          <a:xfrm>
            <a:off x="899592" y="2090866"/>
            <a:ext cx="7225206" cy="277829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solidFill>
                  <a:schemeClr val="tx1"/>
                </a:solidFill>
              </a:rPr>
              <a:t>希少性</a:t>
            </a:r>
            <a:endParaRPr lang="en-US" altLang="ja-JP" sz="3200" dirty="0">
              <a:solidFill>
                <a:schemeClr val="tx1"/>
              </a:solidFill>
            </a:endParaRPr>
          </a:p>
          <a:p>
            <a:r>
              <a:rPr lang="ja-JP" altLang="en-US" sz="2400" dirty="0">
                <a:solidFill>
                  <a:schemeClr val="tx1"/>
                </a:solidFill>
              </a:rPr>
              <a:t>対象の入手が困難であるために、その対象の魅力や価値が高まることは希少性と呼ばれる</a:t>
            </a:r>
            <a:endParaRPr lang="en-US" altLang="ja-JP" sz="2400" dirty="0">
              <a:solidFill>
                <a:schemeClr val="tx1"/>
              </a:solidFill>
            </a:endParaRPr>
          </a:p>
          <a:p>
            <a:pPr algn="r"/>
            <a:r>
              <a:rPr lang="ja-JP" altLang="en-US" sz="1600" dirty="0">
                <a:solidFill>
                  <a:schemeClr val="tx1"/>
                </a:solidFill>
              </a:rPr>
              <a:t>（</a:t>
            </a:r>
            <a:r>
              <a:rPr lang="en-US" altLang="ja-JP" sz="1600" dirty="0">
                <a:solidFill>
                  <a:schemeClr val="tx1"/>
                </a:solidFill>
              </a:rPr>
              <a:t>scarcity effect, Worchel, Lee and Adewole 1975)</a:t>
            </a:r>
            <a:endParaRPr lang="en-US" altLang="ja-JP" sz="2400" dirty="0">
              <a:solidFill>
                <a:schemeClr val="tx1"/>
              </a:solidFill>
            </a:endParaRPr>
          </a:p>
          <a:p>
            <a:pPr algn="r"/>
            <a:endParaRPr lang="en-US" altLang="ja-JP" sz="1600" dirty="0">
              <a:solidFill>
                <a:schemeClr val="tx1"/>
              </a:solidFill>
            </a:endParaRPr>
          </a:p>
          <a:p>
            <a:r>
              <a:rPr lang="ja-JP" altLang="en-US" sz="2400" dirty="0">
                <a:solidFill>
                  <a:schemeClr val="tx1"/>
                </a:solidFill>
              </a:rPr>
              <a:t>人にとって希少で高価であることは対象をより魅力的に見せるの</a:t>
            </a:r>
            <a:r>
              <a:rPr lang="ja-JP" altLang="en-US" sz="2400">
                <a:solidFill>
                  <a:schemeClr val="tx1"/>
                </a:solidFill>
              </a:rPr>
              <a:t>である</a:t>
            </a:r>
            <a:r>
              <a:rPr lang="ja-JP" altLang="en-US" sz="2400" dirty="0">
                <a:solidFill>
                  <a:schemeClr val="tx1"/>
                </a:solidFill>
              </a:rPr>
              <a:t>　　　　　　　　　</a:t>
            </a:r>
            <a:r>
              <a:rPr lang="ja-JP" altLang="en-US" sz="2400">
                <a:solidFill>
                  <a:schemeClr val="tx1"/>
                </a:solidFill>
              </a:rPr>
              <a:t>　</a:t>
            </a:r>
            <a:r>
              <a:rPr lang="en-US" altLang="ja-JP" sz="1600" smtClean="0">
                <a:solidFill>
                  <a:schemeClr val="tx1"/>
                </a:solidFill>
              </a:rPr>
              <a:t>(</a:t>
            </a:r>
            <a:r>
              <a:rPr lang="en-US" altLang="ja-JP" sz="1600" dirty="0">
                <a:solidFill>
                  <a:schemeClr val="tx1"/>
                </a:solidFill>
              </a:rPr>
              <a:t>Lynn1992)</a:t>
            </a:r>
            <a:endParaRPr lang="ja-JP" altLang="en-US" sz="2400" dirty="0">
              <a:solidFill>
                <a:schemeClr val="tx1"/>
              </a:solidFill>
            </a:endParaRPr>
          </a:p>
        </p:txBody>
      </p:sp>
      <p:sp>
        <p:nvSpPr>
          <p:cNvPr id="11" name="テキスト ボックス 42"/>
          <p:cNvSpPr txBox="1"/>
          <p:nvPr/>
        </p:nvSpPr>
        <p:spPr>
          <a:xfrm>
            <a:off x="28754" y="-28754"/>
            <a:ext cx="1470675" cy="369332"/>
          </a:xfrm>
          <a:prstGeom prst="rect">
            <a:avLst/>
          </a:prstGeom>
          <a:noFill/>
        </p:spPr>
        <p:txBody>
          <a:bodyPr wrap="square" rtlCol="0">
            <a:spAutoFit/>
          </a:bodyPr>
          <a:lstStyle/>
          <a:p>
            <a:pPr algn="ctr"/>
            <a:r>
              <a:rPr kumimoji="1" lang="en-US" altLang="ja-JP" dirty="0">
                <a:latin typeface="MS PGothic" charset="0"/>
                <a:ea typeface="MS PGothic" charset="0"/>
              </a:rPr>
              <a:t> </a:t>
            </a:r>
          </a:p>
        </p:txBody>
      </p:sp>
      <p:sp>
        <p:nvSpPr>
          <p:cNvPr id="13" name="テキスト ボックス 42"/>
          <p:cNvSpPr txBox="1"/>
          <p:nvPr/>
        </p:nvSpPr>
        <p:spPr>
          <a:xfrm>
            <a:off x="164254" y="0"/>
            <a:ext cx="1470675" cy="369332"/>
          </a:xfrm>
          <a:prstGeom prst="rect">
            <a:avLst/>
          </a:prstGeom>
          <a:noFill/>
        </p:spPr>
        <p:txBody>
          <a:bodyPr wrap="square" rtlCol="0">
            <a:spAutoFit/>
          </a:bodyPr>
          <a:lstStyle/>
          <a:p>
            <a:pPr algn="ctr"/>
            <a:r>
              <a:rPr lang="ja-JP" altLang="en-US" dirty="0">
                <a:solidFill>
                  <a:schemeClr val="bg1"/>
                </a:solidFill>
              </a:rPr>
              <a:t>仮説導出</a:t>
            </a:r>
            <a:r>
              <a:rPr lang="en-US" altLang="ja-JP" dirty="0">
                <a:solidFill>
                  <a:schemeClr val="bg1"/>
                </a:solidFill>
              </a:rPr>
              <a:t>2</a:t>
            </a:r>
            <a:endParaRPr lang="ja-JP" altLang="en-US" dirty="0">
              <a:solidFill>
                <a:schemeClr val="bg1"/>
              </a:solidFill>
            </a:endParaRPr>
          </a:p>
        </p:txBody>
      </p:sp>
    </p:spTree>
    <p:extLst>
      <p:ext uri="{BB962C8B-B14F-4D97-AF65-F5344CB8AC3E}">
        <p14:creationId xmlns:p14="http://schemas.microsoft.com/office/powerpoint/2010/main" val="915189593"/>
      </p:ext>
    </p:extLst>
  </p:cSld>
  <p:clrMapOvr>
    <a:masterClrMapping/>
  </p:clrMapOvr>
  <mc:AlternateContent xmlns:mc="http://schemas.openxmlformats.org/markup-compatibility/2006" xmlns:p14="http://schemas.microsoft.com/office/powerpoint/2010/main">
    <mc:Choice Requires="p14">
      <p:transition spd="slow" p14:dur="2000" advTm="789"/>
    </mc:Choice>
    <mc:Fallback xmlns="">
      <p:transition spd="slow" advTm="789"/>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p:cNvSpPr txBox="1">
            <a:spLocks/>
          </p:cNvSpPr>
          <p:nvPr/>
        </p:nvSpPr>
        <p:spPr>
          <a:xfrm>
            <a:off x="457200" y="34178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dirty="0" smtClean="0"/>
              <a:t>希少性効果の実証的研究</a:t>
            </a:r>
            <a:r>
              <a:rPr lang="en-US" altLang="ja-JP" dirty="0" smtClean="0"/>
              <a:t/>
            </a:r>
            <a:br>
              <a:rPr lang="en-US" altLang="ja-JP" dirty="0" smtClean="0"/>
            </a:br>
            <a:endParaRPr lang="ja-JP" altLang="en-US" sz="2000" b="1" dirty="0"/>
          </a:p>
        </p:txBody>
      </p:sp>
      <p:sp>
        <p:nvSpPr>
          <p:cNvPr id="6" name="テキスト ボックス 5"/>
          <p:cNvSpPr txBox="1"/>
          <p:nvPr/>
        </p:nvSpPr>
        <p:spPr>
          <a:xfrm>
            <a:off x="611560" y="1237402"/>
            <a:ext cx="7870566" cy="369332"/>
          </a:xfrm>
          <a:prstGeom prst="rect">
            <a:avLst/>
          </a:prstGeom>
          <a:noFill/>
        </p:spPr>
        <p:txBody>
          <a:bodyPr wrap="square" rtlCol="0">
            <a:spAutoFit/>
          </a:bodyPr>
          <a:lstStyle/>
          <a:p>
            <a:r>
              <a:rPr lang="ja-JP" altLang="en-US" dirty="0" smtClean="0"/>
              <a:t>参加者に瓶詰めのクッキーを食べてもらいその好ましさを評定してもらう</a:t>
            </a:r>
            <a:endParaRPr kumimoji="1" lang="ja-JP" altLang="en-US" dirty="0"/>
          </a:p>
        </p:txBody>
      </p:sp>
      <p:sp>
        <p:nvSpPr>
          <p:cNvPr id="32" name="テキスト ボックス 31"/>
          <p:cNvSpPr txBox="1"/>
          <p:nvPr/>
        </p:nvSpPr>
        <p:spPr>
          <a:xfrm>
            <a:off x="5783870" y="4516278"/>
            <a:ext cx="3835575" cy="369332"/>
          </a:xfrm>
          <a:prstGeom prst="rect">
            <a:avLst/>
          </a:prstGeom>
          <a:noFill/>
        </p:spPr>
        <p:txBody>
          <a:bodyPr wrap="square" rtlCol="0">
            <a:spAutoFit/>
          </a:bodyPr>
          <a:lstStyle/>
          <a:p>
            <a:r>
              <a:rPr kumimoji="1" lang="ja-JP" altLang="en-US" dirty="0" smtClean="0"/>
              <a:t>（</a:t>
            </a:r>
            <a:r>
              <a:rPr kumimoji="1" lang="en-US" altLang="ja-JP" dirty="0" smtClean="0"/>
              <a:t>Worchel</a:t>
            </a:r>
            <a:r>
              <a:rPr kumimoji="1" lang="ja-JP" altLang="en-US" dirty="0" smtClean="0"/>
              <a:t>　</a:t>
            </a:r>
            <a:r>
              <a:rPr kumimoji="1" lang="en-US" altLang="ja-JP" dirty="0" smtClean="0"/>
              <a:t>et al.1975</a:t>
            </a:r>
            <a:r>
              <a:rPr kumimoji="1" lang="ja-JP" altLang="en-US" dirty="0" smtClean="0"/>
              <a:t>）</a:t>
            </a:r>
            <a:endParaRPr kumimoji="1" lang="ja-JP" altLang="en-US" dirty="0"/>
          </a:p>
        </p:txBody>
      </p:sp>
      <p:sp>
        <p:nvSpPr>
          <p:cNvPr id="20" name="テキスト ボックス 19"/>
          <p:cNvSpPr txBox="1"/>
          <p:nvPr/>
        </p:nvSpPr>
        <p:spPr>
          <a:xfrm>
            <a:off x="2771800" y="1794302"/>
            <a:ext cx="2664296" cy="338554"/>
          </a:xfrm>
          <a:prstGeom prst="rect">
            <a:avLst/>
          </a:prstGeom>
          <a:noFill/>
        </p:spPr>
        <p:txBody>
          <a:bodyPr wrap="square" rtlCol="0">
            <a:spAutoFit/>
          </a:bodyPr>
          <a:lstStyle/>
          <a:p>
            <a:r>
              <a:rPr lang="ja-JP" altLang="en-US" sz="1600" b="1" dirty="0" smtClean="0"/>
              <a:t>②対象の供給が少ない場合</a:t>
            </a:r>
            <a:endParaRPr kumimoji="1" lang="en-US" altLang="ja-JP" sz="1600" b="1" dirty="0" smtClean="0"/>
          </a:p>
        </p:txBody>
      </p:sp>
      <p:sp>
        <p:nvSpPr>
          <p:cNvPr id="21" name="テキスト ボックス 20"/>
          <p:cNvSpPr txBox="1"/>
          <p:nvPr/>
        </p:nvSpPr>
        <p:spPr>
          <a:xfrm>
            <a:off x="469530" y="1794302"/>
            <a:ext cx="2050242" cy="338554"/>
          </a:xfrm>
          <a:prstGeom prst="rect">
            <a:avLst/>
          </a:prstGeom>
          <a:noFill/>
        </p:spPr>
        <p:txBody>
          <a:bodyPr wrap="square" rtlCol="0">
            <a:spAutoFit/>
          </a:bodyPr>
          <a:lstStyle/>
          <a:p>
            <a:r>
              <a:rPr lang="ja-JP" altLang="en-US" sz="1600" b="1" dirty="0" smtClean="0"/>
              <a:t>①通常（比較対象）</a:t>
            </a:r>
            <a:endParaRPr kumimoji="1" lang="en-US" altLang="ja-JP" sz="1600" b="1" dirty="0" smtClean="0"/>
          </a:p>
        </p:txBody>
      </p:sp>
      <p:sp>
        <p:nvSpPr>
          <p:cNvPr id="22" name="テキスト ボックス 21"/>
          <p:cNvSpPr txBox="1"/>
          <p:nvPr/>
        </p:nvSpPr>
        <p:spPr>
          <a:xfrm>
            <a:off x="5982395" y="1816567"/>
            <a:ext cx="2660712" cy="338554"/>
          </a:xfrm>
          <a:prstGeom prst="rect">
            <a:avLst/>
          </a:prstGeom>
          <a:noFill/>
        </p:spPr>
        <p:txBody>
          <a:bodyPr wrap="square" rtlCol="0">
            <a:spAutoFit/>
          </a:bodyPr>
          <a:lstStyle/>
          <a:p>
            <a:r>
              <a:rPr kumimoji="1" lang="ja-JP" altLang="en-US" sz="1600" b="1" dirty="0" smtClean="0"/>
              <a:t>③</a:t>
            </a:r>
            <a:r>
              <a:rPr lang="ja-JP" altLang="en-US" sz="1600" b="1" dirty="0"/>
              <a:t>供給</a:t>
            </a:r>
            <a:r>
              <a:rPr lang="ja-JP" altLang="en-US" sz="1600" b="1" dirty="0" smtClean="0"/>
              <a:t>が少なくなった場合</a:t>
            </a:r>
            <a:endParaRPr lang="ja-JP" altLang="en-US" sz="1200" b="1" dirty="0"/>
          </a:p>
        </p:txBody>
      </p:sp>
      <p:grpSp>
        <p:nvGrpSpPr>
          <p:cNvPr id="25" name="グループ化 24"/>
          <p:cNvGrpSpPr/>
          <p:nvPr/>
        </p:nvGrpSpPr>
        <p:grpSpPr>
          <a:xfrm>
            <a:off x="5940152" y="2997072"/>
            <a:ext cx="828000" cy="1080000"/>
            <a:chOff x="3048595" y="4132697"/>
            <a:chExt cx="740842" cy="981062"/>
          </a:xfrm>
        </p:grpSpPr>
        <p:sp>
          <p:nvSpPr>
            <p:cNvPr id="50" name="円柱 49"/>
            <p:cNvSpPr/>
            <p:nvPr/>
          </p:nvSpPr>
          <p:spPr>
            <a:xfrm>
              <a:off x="3048595" y="4132697"/>
              <a:ext cx="740842" cy="981062"/>
            </a:xfrm>
            <a:prstGeom prst="can">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51"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90447" y="4869160"/>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9"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72" y="4902621"/>
              <a:ext cx="18891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1880" y="4755492"/>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74423" y="4752317"/>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58399" y="4755492"/>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5856" y="4683484"/>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6431" y="4581128"/>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5856" y="4539468"/>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86391" y="4869160"/>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0407" y="4869160"/>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6" name="グループ化 25"/>
          <p:cNvGrpSpPr/>
          <p:nvPr/>
        </p:nvGrpSpPr>
        <p:grpSpPr>
          <a:xfrm>
            <a:off x="3707904" y="3069080"/>
            <a:ext cx="828000" cy="1080000"/>
            <a:chOff x="2267744" y="4256522"/>
            <a:chExt cx="740842" cy="981062"/>
          </a:xfrm>
        </p:grpSpPr>
        <p:sp>
          <p:nvSpPr>
            <p:cNvPr id="64" name="円柱 63"/>
            <p:cNvSpPr/>
            <p:nvPr/>
          </p:nvSpPr>
          <p:spPr>
            <a:xfrm>
              <a:off x="2267744" y="4256522"/>
              <a:ext cx="740842" cy="981062"/>
            </a:xfrm>
            <a:prstGeom prst="can">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6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5884" y="4969743"/>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57369" y="4971516"/>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9" name="右矢印 28"/>
          <p:cNvSpPr/>
          <p:nvPr/>
        </p:nvSpPr>
        <p:spPr>
          <a:xfrm>
            <a:off x="6948264" y="3387340"/>
            <a:ext cx="546193" cy="4017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77" name="グループ化 76"/>
          <p:cNvGrpSpPr/>
          <p:nvPr/>
        </p:nvGrpSpPr>
        <p:grpSpPr>
          <a:xfrm>
            <a:off x="7632432" y="2997072"/>
            <a:ext cx="828000" cy="1080000"/>
            <a:chOff x="2267744" y="4256522"/>
            <a:chExt cx="740842" cy="981062"/>
          </a:xfrm>
        </p:grpSpPr>
        <p:sp>
          <p:nvSpPr>
            <p:cNvPr id="78" name="円柱 77"/>
            <p:cNvSpPr/>
            <p:nvPr/>
          </p:nvSpPr>
          <p:spPr>
            <a:xfrm>
              <a:off x="2267744" y="4256522"/>
              <a:ext cx="740842" cy="981062"/>
            </a:xfrm>
            <a:prstGeom prst="can">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79"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5884" y="4969743"/>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57369" y="4971516"/>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1" name="グループ化 80"/>
          <p:cNvGrpSpPr/>
          <p:nvPr/>
        </p:nvGrpSpPr>
        <p:grpSpPr>
          <a:xfrm>
            <a:off x="971600" y="3141088"/>
            <a:ext cx="828000" cy="1080000"/>
            <a:chOff x="3048595" y="4132697"/>
            <a:chExt cx="740842" cy="981062"/>
          </a:xfrm>
        </p:grpSpPr>
        <p:sp>
          <p:nvSpPr>
            <p:cNvPr id="82" name="円柱 81"/>
            <p:cNvSpPr/>
            <p:nvPr/>
          </p:nvSpPr>
          <p:spPr>
            <a:xfrm>
              <a:off x="3048595" y="4132697"/>
              <a:ext cx="740842" cy="981062"/>
            </a:xfrm>
            <a:prstGeom prst="can">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83"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90447" y="4869160"/>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72" y="4902621"/>
              <a:ext cx="18891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1880" y="4755492"/>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74423" y="4752317"/>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58399" y="4755492"/>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5856" y="4683484"/>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6431" y="4581128"/>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5856" y="4539468"/>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86391" y="4869160"/>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0407" y="4869160"/>
              <a:ext cx="189465" cy="18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0" name="テキスト ボックス 29"/>
          <p:cNvSpPr txBox="1"/>
          <p:nvPr/>
        </p:nvSpPr>
        <p:spPr>
          <a:xfrm>
            <a:off x="467544" y="2276872"/>
            <a:ext cx="2160240" cy="276999"/>
          </a:xfrm>
          <a:prstGeom prst="rect">
            <a:avLst/>
          </a:prstGeom>
          <a:noFill/>
        </p:spPr>
        <p:txBody>
          <a:bodyPr wrap="square" rtlCol="0">
            <a:spAutoFit/>
          </a:bodyPr>
          <a:lstStyle/>
          <a:p>
            <a:pPr lvl="0"/>
            <a:r>
              <a:rPr lang="en-US" altLang="ja-JP" sz="1200" dirty="0" smtClean="0">
                <a:solidFill>
                  <a:prstClr val="black"/>
                </a:solidFill>
              </a:rPr>
              <a:t>10</a:t>
            </a:r>
            <a:r>
              <a:rPr lang="ja-JP" altLang="en-US" sz="1200" dirty="0" smtClean="0">
                <a:solidFill>
                  <a:prstClr val="black"/>
                </a:solidFill>
              </a:rPr>
              <a:t>枚入りの瓶から</a:t>
            </a:r>
            <a:r>
              <a:rPr lang="en-US" altLang="ja-JP" sz="1200" dirty="0" smtClean="0">
                <a:solidFill>
                  <a:prstClr val="black"/>
                </a:solidFill>
              </a:rPr>
              <a:t>1</a:t>
            </a:r>
            <a:r>
              <a:rPr lang="ja-JP" altLang="en-US" sz="1200" dirty="0" smtClean="0">
                <a:solidFill>
                  <a:prstClr val="black"/>
                </a:solidFill>
              </a:rPr>
              <a:t>枚食べる。</a:t>
            </a:r>
            <a:endParaRPr lang="en-US" altLang="ja-JP" sz="1200" dirty="0">
              <a:solidFill>
                <a:prstClr val="black"/>
              </a:solidFill>
            </a:endParaRPr>
          </a:p>
        </p:txBody>
      </p:sp>
      <p:sp>
        <p:nvSpPr>
          <p:cNvPr id="33" name="テキスト ボックス 32"/>
          <p:cNvSpPr txBox="1"/>
          <p:nvPr/>
        </p:nvSpPr>
        <p:spPr>
          <a:xfrm>
            <a:off x="3059832" y="2276872"/>
            <a:ext cx="2160240" cy="276999"/>
          </a:xfrm>
          <a:prstGeom prst="rect">
            <a:avLst/>
          </a:prstGeom>
          <a:noFill/>
        </p:spPr>
        <p:txBody>
          <a:bodyPr wrap="square" rtlCol="0">
            <a:spAutoFit/>
          </a:bodyPr>
          <a:lstStyle/>
          <a:p>
            <a:pPr lvl="0"/>
            <a:r>
              <a:rPr lang="ja-JP" altLang="en-US" sz="1200" dirty="0" smtClean="0">
                <a:solidFill>
                  <a:prstClr val="black"/>
                </a:solidFill>
              </a:rPr>
              <a:t>２枚</a:t>
            </a:r>
            <a:r>
              <a:rPr lang="ja-JP" altLang="en-US" sz="1200" dirty="0">
                <a:solidFill>
                  <a:prstClr val="black"/>
                </a:solidFill>
              </a:rPr>
              <a:t>入り</a:t>
            </a:r>
            <a:r>
              <a:rPr lang="ja-JP" altLang="en-US" sz="1200" dirty="0" smtClean="0">
                <a:solidFill>
                  <a:prstClr val="black"/>
                </a:solidFill>
              </a:rPr>
              <a:t>の瓶から１枚食べる。</a:t>
            </a:r>
            <a:endParaRPr lang="ja-JP" altLang="en-US" sz="1200" dirty="0">
              <a:solidFill>
                <a:prstClr val="black"/>
              </a:solidFill>
            </a:endParaRPr>
          </a:p>
        </p:txBody>
      </p:sp>
      <p:sp>
        <p:nvSpPr>
          <p:cNvPr id="34" name="テキスト ボックス 33"/>
          <p:cNvSpPr txBox="1"/>
          <p:nvPr/>
        </p:nvSpPr>
        <p:spPr>
          <a:xfrm>
            <a:off x="5783870" y="2204864"/>
            <a:ext cx="2902930" cy="461665"/>
          </a:xfrm>
          <a:prstGeom prst="rect">
            <a:avLst/>
          </a:prstGeom>
          <a:noFill/>
        </p:spPr>
        <p:txBody>
          <a:bodyPr wrap="square" rtlCol="0">
            <a:spAutoFit/>
          </a:bodyPr>
          <a:lstStyle/>
          <a:p>
            <a:pPr lvl="0"/>
            <a:r>
              <a:rPr lang="ja-JP" altLang="en-US" sz="1200" dirty="0">
                <a:solidFill>
                  <a:prstClr val="black"/>
                </a:solidFill>
              </a:rPr>
              <a:t>最初</a:t>
            </a:r>
            <a:r>
              <a:rPr lang="en-US" altLang="ja-JP" sz="1200" dirty="0" smtClean="0">
                <a:solidFill>
                  <a:prstClr val="black"/>
                </a:solidFill>
              </a:rPr>
              <a:t>10</a:t>
            </a:r>
            <a:r>
              <a:rPr lang="ja-JP" altLang="en-US" sz="1200" dirty="0">
                <a:solidFill>
                  <a:prstClr val="black"/>
                </a:solidFill>
              </a:rPr>
              <a:t>枚入りの瓶</a:t>
            </a:r>
            <a:r>
              <a:rPr lang="ja-JP" altLang="en-US" sz="1200" dirty="0" smtClean="0">
                <a:solidFill>
                  <a:prstClr val="black"/>
                </a:solidFill>
              </a:rPr>
              <a:t>を提示し試食直前に２枚入りの瓶に交換したものから</a:t>
            </a:r>
            <a:r>
              <a:rPr lang="en-US" altLang="ja-JP" sz="1200" dirty="0" smtClean="0">
                <a:solidFill>
                  <a:prstClr val="black"/>
                </a:solidFill>
              </a:rPr>
              <a:t>1</a:t>
            </a:r>
            <a:r>
              <a:rPr lang="ja-JP" altLang="en-US" sz="1200" dirty="0" smtClean="0">
                <a:solidFill>
                  <a:prstClr val="black"/>
                </a:solidFill>
              </a:rPr>
              <a:t>枚食べる。</a:t>
            </a:r>
            <a:endParaRPr lang="ja-JP" altLang="en-US" sz="1400" dirty="0">
              <a:solidFill>
                <a:prstClr val="black"/>
              </a:solidFill>
            </a:endParaRPr>
          </a:p>
        </p:txBody>
      </p:sp>
      <p:sp>
        <p:nvSpPr>
          <p:cNvPr id="3" name="テキスト ボックス 1"/>
          <p:cNvSpPr txBox="1"/>
          <p:nvPr/>
        </p:nvSpPr>
        <p:spPr>
          <a:xfrm>
            <a:off x="2267744" y="3153742"/>
            <a:ext cx="504056" cy="923330"/>
          </a:xfrm>
          <a:prstGeom prst="rect">
            <a:avLst/>
          </a:prstGeom>
          <a:noFill/>
        </p:spPr>
        <p:txBody>
          <a:bodyPr wrap="square" rtlCol="0">
            <a:spAutoFit/>
          </a:bodyPr>
          <a:lstStyle/>
          <a:p>
            <a:r>
              <a:rPr kumimoji="1" lang="ja-JP" altLang="en-US" sz="5400" dirty="0" smtClean="0"/>
              <a:t>＜</a:t>
            </a:r>
            <a:endParaRPr kumimoji="1" lang="ja-JP" altLang="en-US" sz="5400" dirty="0"/>
          </a:p>
        </p:txBody>
      </p:sp>
      <p:sp>
        <p:nvSpPr>
          <p:cNvPr id="8" name="テキスト ボックス 51"/>
          <p:cNvSpPr txBox="1"/>
          <p:nvPr/>
        </p:nvSpPr>
        <p:spPr>
          <a:xfrm>
            <a:off x="4968602" y="3091259"/>
            <a:ext cx="504056" cy="923330"/>
          </a:xfrm>
          <a:prstGeom prst="rect">
            <a:avLst/>
          </a:prstGeom>
          <a:noFill/>
        </p:spPr>
        <p:txBody>
          <a:bodyPr wrap="square" rtlCol="0">
            <a:spAutoFit/>
          </a:bodyPr>
          <a:lstStyle/>
          <a:p>
            <a:r>
              <a:rPr kumimoji="1" lang="ja-JP" altLang="en-US" sz="5400" dirty="0" smtClean="0"/>
              <a:t>＜</a:t>
            </a:r>
            <a:endParaRPr kumimoji="1" lang="ja-JP" altLang="en-US" sz="5400" dirty="0"/>
          </a:p>
        </p:txBody>
      </p:sp>
      <p:sp>
        <p:nvSpPr>
          <p:cNvPr id="10" name="テキスト ボックス 8"/>
          <p:cNvSpPr txBox="1"/>
          <p:nvPr/>
        </p:nvSpPr>
        <p:spPr>
          <a:xfrm>
            <a:off x="179512" y="4283805"/>
            <a:ext cx="9073008" cy="369332"/>
          </a:xfrm>
          <a:prstGeom prst="rect">
            <a:avLst/>
          </a:prstGeom>
          <a:noFill/>
        </p:spPr>
        <p:txBody>
          <a:bodyPr wrap="square" rtlCol="0">
            <a:spAutoFit/>
          </a:bodyPr>
          <a:lstStyle/>
          <a:p>
            <a:r>
              <a:rPr kumimoji="1" lang="ja-JP" altLang="en-US" dirty="0" smtClean="0"/>
              <a:t>結果：①に比べると②</a:t>
            </a:r>
            <a:r>
              <a:rPr lang="ja-JP" altLang="en-US" dirty="0" smtClean="0"/>
              <a:t>、②に比べると③がクッキーを食べたことへの満足度が高い！</a:t>
            </a:r>
            <a:endParaRPr kumimoji="1" lang="en-US" altLang="ja-JP" dirty="0" smtClean="0"/>
          </a:p>
        </p:txBody>
      </p:sp>
      <p:sp>
        <p:nvSpPr>
          <p:cNvPr id="52" name="正方形/長方形 51"/>
          <p:cNvSpPr/>
          <p:nvPr/>
        </p:nvSpPr>
        <p:spPr>
          <a:xfrm>
            <a:off x="489223" y="5013176"/>
            <a:ext cx="8363272" cy="136815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対象の供給が少ない状態（</a:t>
            </a:r>
            <a:r>
              <a:rPr lang="ja-JP" altLang="en-US" sz="2400" b="1" dirty="0">
                <a:solidFill>
                  <a:schemeClr val="tx1"/>
                </a:solidFill>
              </a:rPr>
              <a:t>少数状態</a:t>
            </a:r>
            <a:r>
              <a:rPr lang="ja-JP" altLang="en-US" sz="2400" dirty="0">
                <a:solidFill>
                  <a:schemeClr val="tx1"/>
                </a:solidFill>
              </a:rPr>
              <a:t>）または、</a:t>
            </a:r>
            <a:r>
              <a:rPr lang="en-US" altLang="ja-JP" sz="2400" dirty="0">
                <a:solidFill>
                  <a:schemeClr val="tx1"/>
                </a:solidFill>
              </a:rPr>
              <a:t> </a:t>
            </a:r>
            <a:endParaRPr lang="en-US" altLang="ja-JP" sz="2400" dirty="0" smtClean="0">
              <a:solidFill>
                <a:schemeClr val="tx1"/>
              </a:solidFill>
            </a:endParaRPr>
          </a:p>
          <a:p>
            <a:pPr algn="ctr"/>
            <a:r>
              <a:rPr lang="ja-JP" altLang="en-US" sz="2400" dirty="0" smtClean="0">
                <a:solidFill>
                  <a:schemeClr val="tx1"/>
                </a:solidFill>
              </a:rPr>
              <a:t>供給</a:t>
            </a:r>
            <a:r>
              <a:rPr lang="ja-JP" altLang="en-US" sz="2400" dirty="0">
                <a:solidFill>
                  <a:schemeClr val="tx1"/>
                </a:solidFill>
              </a:rPr>
              <a:t>が少なくなったという時間的変化（</a:t>
            </a:r>
            <a:r>
              <a:rPr lang="ja-JP" altLang="en-US" sz="2400" b="1" dirty="0">
                <a:solidFill>
                  <a:schemeClr val="tx1"/>
                </a:solidFill>
              </a:rPr>
              <a:t>減少的変化</a:t>
            </a:r>
            <a:r>
              <a:rPr lang="ja-JP" altLang="en-US" sz="2400" dirty="0" smtClean="0">
                <a:solidFill>
                  <a:schemeClr val="tx1"/>
                </a:solidFill>
              </a:rPr>
              <a:t>）</a:t>
            </a:r>
            <a:endParaRPr lang="en-US" altLang="ja-JP" sz="2400" dirty="0" smtClean="0">
              <a:solidFill>
                <a:schemeClr val="tx1"/>
              </a:solidFill>
            </a:endParaRPr>
          </a:p>
          <a:p>
            <a:pPr algn="ctr"/>
            <a:r>
              <a:rPr lang="ja-JP" altLang="en-US" sz="2400" dirty="0" smtClean="0">
                <a:solidFill>
                  <a:schemeClr val="tx1"/>
                </a:solidFill>
              </a:rPr>
              <a:t>が</a:t>
            </a:r>
            <a:r>
              <a:rPr lang="ja-JP" altLang="en-US" sz="2400" dirty="0">
                <a:solidFill>
                  <a:schemeClr val="tx1"/>
                </a:solidFill>
              </a:rPr>
              <a:t>起こると</a:t>
            </a:r>
            <a:r>
              <a:rPr lang="en-US" altLang="ja-JP" sz="2400" dirty="0">
                <a:solidFill>
                  <a:schemeClr val="tx1"/>
                </a:solidFill>
              </a:rPr>
              <a:t> </a:t>
            </a:r>
            <a:r>
              <a:rPr lang="ja-JP" altLang="en-US" sz="2400" dirty="0">
                <a:solidFill>
                  <a:schemeClr val="tx1"/>
                </a:solidFill>
              </a:rPr>
              <a:t>希少性効果は強く感じる</a:t>
            </a:r>
            <a:endParaRPr lang="en-US" altLang="ja-JP" sz="2400" dirty="0">
              <a:solidFill>
                <a:schemeClr val="tx1"/>
              </a:solidFill>
            </a:endParaRPr>
          </a:p>
        </p:txBody>
      </p:sp>
      <p:sp>
        <p:nvSpPr>
          <p:cNvPr id="49" name="テキスト ボックス 42"/>
          <p:cNvSpPr txBox="1"/>
          <p:nvPr/>
        </p:nvSpPr>
        <p:spPr>
          <a:xfrm>
            <a:off x="28754" y="-28754"/>
            <a:ext cx="1470675" cy="369332"/>
          </a:xfrm>
          <a:prstGeom prst="rect">
            <a:avLst/>
          </a:prstGeom>
          <a:noFill/>
        </p:spPr>
        <p:txBody>
          <a:bodyPr wrap="square" rtlCol="0">
            <a:spAutoFit/>
          </a:bodyPr>
          <a:lstStyle/>
          <a:p>
            <a:pPr algn="ctr"/>
            <a:r>
              <a:rPr lang="ja-JP" altLang="en-US" dirty="0">
                <a:solidFill>
                  <a:schemeClr val="bg1"/>
                </a:solidFill>
              </a:rPr>
              <a:t>仮説</a:t>
            </a:r>
            <a:r>
              <a:rPr lang="ja-JP" altLang="en-US" dirty="0" smtClean="0">
                <a:solidFill>
                  <a:schemeClr val="bg1"/>
                </a:solidFill>
              </a:rPr>
              <a:t>導出</a:t>
            </a:r>
            <a:r>
              <a:rPr lang="en-US" altLang="ja-JP" dirty="0" smtClean="0">
                <a:solidFill>
                  <a:schemeClr val="bg1"/>
                </a:solidFill>
              </a:rPr>
              <a:t>2</a:t>
            </a:r>
            <a:endParaRPr kumimoji="1" lang="en-US" altLang="ja-JP" dirty="0" smtClean="0"/>
          </a:p>
        </p:txBody>
      </p:sp>
    </p:spTree>
    <p:extLst>
      <p:ext uri="{BB962C8B-B14F-4D97-AF65-F5344CB8AC3E}">
        <p14:creationId xmlns:p14="http://schemas.microsoft.com/office/powerpoint/2010/main" val="34396940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46856" y="404664"/>
            <a:ext cx="8229600" cy="1143000"/>
          </a:xfrm>
        </p:spPr>
        <p:txBody>
          <a:bodyPr/>
          <a:lstStyle/>
          <a:p>
            <a:r>
              <a:rPr kumimoji="1" lang="ja-JP" altLang="en-US" dirty="0" smtClean="0"/>
              <a:t>希少性効果の要因</a:t>
            </a:r>
            <a:endParaRPr kumimoji="1" lang="ja-JP" altLang="en-US" dirty="0"/>
          </a:p>
        </p:txBody>
      </p:sp>
      <p:sp>
        <p:nvSpPr>
          <p:cNvPr id="5" name="テキスト ボックス 4"/>
          <p:cNvSpPr txBox="1"/>
          <p:nvPr/>
        </p:nvSpPr>
        <p:spPr>
          <a:xfrm>
            <a:off x="233524" y="1484784"/>
            <a:ext cx="4338476" cy="461665"/>
          </a:xfrm>
          <a:prstGeom prst="rect">
            <a:avLst/>
          </a:prstGeom>
          <a:noFill/>
        </p:spPr>
        <p:txBody>
          <a:bodyPr wrap="square" rtlCol="0">
            <a:spAutoFit/>
          </a:bodyPr>
          <a:lstStyle/>
          <a:p>
            <a:pPr algn="ctr"/>
            <a:r>
              <a:rPr lang="ja-JP" altLang="en-US" sz="2400" b="1" dirty="0"/>
              <a:t>～減少的変化～</a:t>
            </a:r>
            <a:endParaRPr kumimoji="1" lang="ja-JP" altLang="en-US" sz="3200" b="1" dirty="0"/>
          </a:p>
        </p:txBody>
      </p:sp>
      <p:grpSp>
        <p:nvGrpSpPr>
          <p:cNvPr id="3" name="グループ化 15"/>
          <p:cNvGrpSpPr/>
          <p:nvPr/>
        </p:nvGrpSpPr>
        <p:grpSpPr>
          <a:xfrm>
            <a:off x="918455" y="2652306"/>
            <a:ext cx="3028548" cy="2189722"/>
            <a:chOff x="2010640" y="1618146"/>
            <a:chExt cx="5257483" cy="3282751"/>
          </a:xfrm>
        </p:grpSpPr>
        <p:pic>
          <p:nvPicPr>
            <p:cNvPr id="6" name="Picture 2" descr="C:\Users\b22092\AppData\Local\Microsoft\Windows\Temporary Internet Files\Content.IE5\2DO1ZME3\MC90031892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2010640" y="1618146"/>
              <a:ext cx="5257483" cy="328275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グループ化 15"/>
            <p:cNvGrpSpPr/>
            <p:nvPr/>
          </p:nvGrpSpPr>
          <p:grpSpPr>
            <a:xfrm>
              <a:off x="2627784" y="3429000"/>
              <a:ext cx="637476" cy="277788"/>
              <a:chOff x="4067944" y="3335814"/>
              <a:chExt cx="498474" cy="238125"/>
            </a:xfrm>
          </p:grpSpPr>
          <p:pic>
            <p:nvPicPr>
              <p:cNvPr id="8"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3335814"/>
                <a:ext cx="249237"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7181" y="3335814"/>
                <a:ext cx="249237"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 name="グループ化 15"/>
            <p:cNvGrpSpPr/>
            <p:nvPr/>
          </p:nvGrpSpPr>
          <p:grpSpPr>
            <a:xfrm>
              <a:off x="5878741" y="3789040"/>
              <a:ext cx="637475" cy="277789"/>
              <a:chOff x="4067944" y="3335814"/>
              <a:chExt cx="498473" cy="238126"/>
            </a:xfrm>
          </p:grpSpPr>
          <p:pic>
            <p:nvPicPr>
              <p:cNvPr id="11"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3335814"/>
                <a:ext cx="249237"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7180" y="3335815"/>
                <a:ext cx="249237"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08104" y="2703943"/>
              <a:ext cx="1397091" cy="555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下矢印 23"/>
            <p:cNvSpPr/>
            <p:nvPr/>
          </p:nvSpPr>
          <p:spPr>
            <a:xfrm>
              <a:off x="6053463" y="3439244"/>
              <a:ext cx="318737" cy="2777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15" name="テキスト ボックス 9"/>
          <p:cNvSpPr txBox="1"/>
          <p:nvPr/>
        </p:nvSpPr>
        <p:spPr>
          <a:xfrm>
            <a:off x="350534" y="5164631"/>
            <a:ext cx="4104456" cy="646331"/>
          </a:xfrm>
          <a:prstGeom prst="rect">
            <a:avLst/>
          </a:prstGeom>
          <a:noFill/>
          <a:ln w="28575">
            <a:noFill/>
          </a:ln>
        </p:spPr>
        <p:txBody>
          <a:bodyPr wrap="square" rtlCol="0">
            <a:spAutoFit/>
          </a:bodyPr>
          <a:lstStyle/>
          <a:p>
            <a:pPr algn="ctr"/>
            <a:r>
              <a:rPr lang="ja-JP" altLang="en-US" dirty="0"/>
              <a:t>対象の数が</a:t>
            </a:r>
            <a:r>
              <a:rPr lang="ja-JP" altLang="en-US" b="1" dirty="0"/>
              <a:t>減少</a:t>
            </a:r>
            <a:r>
              <a:rPr lang="ja-JP" altLang="en-US" dirty="0"/>
              <a:t>することに</a:t>
            </a:r>
            <a:r>
              <a:rPr lang="ja-JP" altLang="en-US" dirty="0" smtClean="0"/>
              <a:t>より</a:t>
            </a:r>
            <a:endParaRPr lang="en-US" altLang="ja-JP" dirty="0" smtClean="0"/>
          </a:p>
          <a:p>
            <a:pPr algn="ctr"/>
            <a:r>
              <a:rPr lang="ja-JP" altLang="en-US" dirty="0" smtClean="0"/>
              <a:t>希少性効果を</a:t>
            </a:r>
            <a:r>
              <a:rPr lang="ja-JP" altLang="en-US" dirty="0"/>
              <a:t>感じる</a:t>
            </a:r>
            <a:endParaRPr kumimoji="1" lang="ja-JP" altLang="en-US" sz="3200" dirty="0"/>
          </a:p>
        </p:txBody>
      </p:sp>
      <p:sp>
        <p:nvSpPr>
          <p:cNvPr id="17" name="円形吹き出し 16"/>
          <p:cNvSpPr/>
          <p:nvPr/>
        </p:nvSpPr>
        <p:spPr>
          <a:xfrm>
            <a:off x="3430450" y="2536489"/>
            <a:ext cx="1789622" cy="849099"/>
          </a:xfrm>
          <a:prstGeom prst="wedgeEllipseCallout">
            <a:avLst>
              <a:gd name="adj1" fmla="val -42788"/>
              <a:gd name="adj2" fmla="val 140676"/>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schemeClr val="tx1"/>
              </a:solidFill>
            </a:endParaRPr>
          </a:p>
        </p:txBody>
      </p:sp>
      <p:grpSp>
        <p:nvGrpSpPr>
          <p:cNvPr id="26" name="グループ化 17"/>
          <p:cNvGrpSpPr/>
          <p:nvPr/>
        </p:nvGrpSpPr>
        <p:grpSpPr>
          <a:xfrm>
            <a:off x="5276074" y="2629828"/>
            <a:ext cx="2952328" cy="2234677"/>
            <a:chOff x="2267744" y="1628800"/>
            <a:chExt cx="5257483" cy="3282751"/>
          </a:xfrm>
        </p:grpSpPr>
        <p:pic>
          <p:nvPicPr>
            <p:cNvPr id="33" name="Picture 2" descr="C:\Users\b22092\AppData\Local\Microsoft\Windows\Temporary Internet Files\Content.IE5\2DO1ZME3\MC90031892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2267744" y="1628800"/>
              <a:ext cx="5257483" cy="328275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1760" y="3128336"/>
              <a:ext cx="1397091" cy="555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1" name="グループ化 15"/>
            <p:cNvGrpSpPr/>
            <p:nvPr/>
          </p:nvGrpSpPr>
          <p:grpSpPr>
            <a:xfrm>
              <a:off x="6140823" y="3807914"/>
              <a:ext cx="637475" cy="277789"/>
              <a:chOff x="4067944" y="3335814"/>
              <a:chExt cx="498473" cy="238126"/>
            </a:xfrm>
          </p:grpSpPr>
          <p:pic>
            <p:nvPicPr>
              <p:cNvPr id="22"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3335814"/>
                <a:ext cx="249237"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7180" y="3335815"/>
                <a:ext cx="249237"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27" name="円形吹き出し 23"/>
          <p:cNvSpPr/>
          <p:nvPr/>
        </p:nvSpPr>
        <p:spPr>
          <a:xfrm>
            <a:off x="7450993" y="2533340"/>
            <a:ext cx="1656184" cy="843235"/>
          </a:xfrm>
          <a:prstGeom prst="wedgeEllipseCallout">
            <a:avLst>
              <a:gd name="adj1" fmla="val -26685"/>
              <a:gd name="adj2" fmla="val 13779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200" dirty="0">
              <a:solidFill>
                <a:schemeClr val="tx1"/>
              </a:solidFill>
            </a:endParaRPr>
          </a:p>
        </p:txBody>
      </p:sp>
      <p:sp>
        <p:nvSpPr>
          <p:cNvPr id="30" name="正方形/長方形 15"/>
          <p:cNvSpPr/>
          <p:nvPr/>
        </p:nvSpPr>
        <p:spPr>
          <a:xfrm>
            <a:off x="4572000" y="1484784"/>
            <a:ext cx="4320480" cy="461665"/>
          </a:xfrm>
          <a:prstGeom prst="rect">
            <a:avLst/>
          </a:prstGeom>
        </p:spPr>
        <p:txBody>
          <a:bodyPr wrap="square">
            <a:spAutoFit/>
          </a:bodyPr>
          <a:lstStyle/>
          <a:p>
            <a:pPr algn="ctr"/>
            <a:r>
              <a:rPr lang="zh-CN" altLang="en-US" sz="2400" b="1" dirty="0"/>
              <a:t>～少数状態～</a:t>
            </a:r>
            <a:endParaRPr lang="ja-JP" altLang="en-US" sz="2400" b="1" dirty="0"/>
          </a:p>
        </p:txBody>
      </p:sp>
      <p:sp>
        <p:nvSpPr>
          <p:cNvPr id="49" name="テキスト ボックス 48"/>
          <p:cNvSpPr txBox="1"/>
          <p:nvPr/>
        </p:nvSpPr>
        <p:spPr>
          <a:xfrm>
            <a:off x="3203848" y="2700789"/>
            <a:ext cx="2275705" cy="800219"/>
          </a:xfrm>
          <a:prstGeom prst="rect">
            <a:avLst/>
          </a:prstGeom>
          <a:noFill/>
        </p:spPr>
        <p:txBody>
          <a:bodyPr wrap="square" rtlCol="0">
            <a:spAutoFit/>
          </a:bodyPr>
          <a:lstStyle/>
          <a:p>
            <a:pPr algn="ctr"/>
            <a:r>
              <a:rPr lang="ja-JP" altLang="en-US" sz="1400" dirty="0" smtClean="0"/>
              <a:t>減っちゃった</a:t>
            </a:r>
            <a:endParaRPr lang="en-US" altLang="ja-JP" sz="1400" dirty="0"/>
          </a:p>
          <a:p>
            <a:pPr algn="ctr"/>
            <a:r>
              <a:rPr lang="ja-JP" altLang="en-US" sz="1400" dirty="0"/>
              <a:t>希少性高く</a:t>
            </a:r>
            <a:r>
              <a:rPr lang="ja-JP" altLang="en-US" sz="1400" dirty="0" smtClean="0"/>
              <a:t>なった</a:t>
            </a:r>
            <a:r>
              <a:rPr lang="en-US" altLang="ja-JP" sz="1400" dirty="0"/>
              <a:t>!!</a:t>
            </a:r>
            <a:endParaRPr lang="ja-JP" altLang="en-US" sz="1400" dirty="0"/>
          </a:p>
          <a:p>
            <a:endParaRPr kumimoji="1" lang="ja-JP" altLang="en-US" dirty="0"/>
          </a:p>
        </p:txBody>
      </p:sp>
      <p:sp>
        <p:nvSpPr>
          <p:cNvPr id="51" name="テキスト ボックス 50"/>
          <p:cNvSpPr txBox="1"/>
          <p:nvPr/>
        </p:nvSpPr>
        <p:spPr>
          <a:xfrm>
            <a:off x="7399802" y="2711242"/>
            <a:ext cx="1780710" cy="861774"/>
          </a:xfrm>
          <a:prstGeom prst="rect">
            <a:avLst/>
          </a:prstGeom>
          <a:noFill/>
        </p:spPr>
        <p:txBody>
          <a:bodyPr wrap="square" rtlCol="0">
            <a:spAutoFit/>
          </a:bodyPr>
          <a:lstStyle/>
          <a:p>
            <a:pPr algn="ctr"/>
            <a:r>
              <a:rPr lang="ja-JP" altLang="en-US" sz="1600" dirty="0"/>
              <a:t>数が</a:t>
            </a:r>
            <a:r>
              <a:rPr lang="ja-JP" altLang="en-US" sz="1600" dirty="0" smtClean="0"/>
              <a:t>少ない</a:t>
            </a:r>
            <a:endParaRPr lang="en-US" altLang="ja-JP" sz="1600" dirty="0"/>
          </a:p>
          <a:p>
            <a:pPr algn="ctr"/>
            <a:r>
              <a:rPr lang="ja-JP" altLang="en-US" sz="1600" dirty="0" smtClean="0"/>
              <a:t>希少性</a:t>
            </a:r>
            <a:r>
              <a:rPr lang="ja-JP" altLang="en-US" sz="1600" dirty="0"/>
              <a:t>高い</a:t>
            </a:r>
            <a:r>
              <a:rPr lang="ja-JP" altLang="en-US" sz="1600" dirty="0" smtClean="0"/>
              <a:t>ね</a:t>
            </a:r>
            <a:r>
              <a:rPr lang="en-US" altLang="ja-JP" sz="1600" dirty="0" smtClean="0"/>
              <a:t>!!</a:t>
            </a:r>
            <a:endParaRPr lang="ja-JP" altLang="en-US" sz="1600" dirty="0"/>
          </a:p>
          <a:p>
            <a:endParaRPr kumimoji="1" lang="ja-JP" altLang="en-US" dirty="0"/>
          </a:p>
        </p:txBody>
      </p:sp>
      <p:sp>
        <p:nvSpPr>
          <p:cNvPr id="52" name="テキスト ボックス 51"/>
          <p:cNvSpPr txBox="1"/>
          <p:nvPr/>
        </p:nvSpPr>
        <p:spPr>
          <a:xfrm>
            <a:off x="4896036" y="5164631"/>
            <a:ext cx="3672408" cy="923330"/>
          </a:xfrm>
          <a:prstGeom prst="rect">
            <a:avLst/>
          </a:prstGeom>
          <a:noFill/>
        </p:spPr>
        <p:txBody>
          <a:bodyPr wrap="square" rtlCol="0">
            <a:spAutoFit/>
          </a:bodyPr>
          <a:lstStyle/>
          <a:p>
            <a:pPr algn="ctr"/>
            <a:r>
              <a:rPr lang="ja-JP" altLang="en-US" dirty="0"/>
              <a:t>対象の供給が</a:t>
            </a:r>
            <a:r>
              <a:rPr lang="ja-JP" altLang="en-US" b="1" dirty="0"/>
              <a:t>少ない</a:t>
            </a:r>
            <a:r>
              <a:rPr lang="ja-JP" altLang="en-US" dirty="0" smtClean="0"/>
              <a:t>ほど</a:t>
            </a:r>
            <a:endParaRPr lang="en-US" altLang="ja-JP" dirty="0" smtClean="0"/>
          </a:p>
          <a:p>
            <a:pPr algn="ctr"/>
            <a:r>
              <a:rPr lang="ja-JP" altLang="en-US" dirty="0" smtClean="0"/>
              <a:t>希少性</a:t>
            </a:r>
            <a:r>
              <a:rPr lang="ja-JP" altLang="en-US" dirty="0"/>
              <a:t>効果を感じる</a:t>
            </a:r>
          </a:p>
          <a:p>
            <a:endParaRPr kumimoji="1" lang="ja-JP" altLang="en-US" dirty="0"/>
          </a:p>
        </p:txBody>
      </p:sp>
      <p:sp>
        <p:nvSpPr>
          <p:cNvPr id="53" name="正方形/長方形 52"/>
          <p:cNvSpPr/>
          <p:nvPr/>
        </p:nvSpPr>
        <p:spPr>
          <a:xfrm>
            <a:off x="505687" y="5085184"/>
            <a:ext cx="3706273" cy="7920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4" name="正方形/長方形 53"/>
          <p:cNvSpPr/>
          <p:nvPr/>
        </p:nvSpPr>
        <p:spPr>
          <a:xfrm>
            <a:off x="4879103" y="5085184"/>
            <a:ext cx="3706273" cy="7920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67" name="グループ化 66"/>
          <p:cNvGrpSpPr/>
          <p:nvPr/>
        </p:nvGrpSpPr>
        <p:grpSpPr>
          <a:xfrm>
            <a:off x="247682" y="2343651"/>
            <a:ext cx="1948054" cy="276999"/>
            <a:chOff x="310543" y="2162869"/>
            <a:chExt cx="1948054" cy="276999"/>
          </a:xfrm>
        </p:grpSpPr>
        <p:sp>
          <p:nvSpPr>
            <p:cNvPr id="19" name="テキスト ボックス 54"/>
            <p:cNvSpPr txBox="1"/>
            <p:nvPr/>
          </p:nvSpPr>
          <p:spPr>
            <a:xfrm>
              <a:off x="442337" y="2162869"/>
              <a:ext cx="1816260" cy="276999"/>
            </a:xfrm>
            <a:prstGeom prst="rect">
              <a:avLst/>
            </a:prstGeom>
            <a:noFill/>
          </p:spPr>
          <p:txBody>
            <a:bodyPr wrap="square" rtlCol="0">
              <a:spAutoFit/>
            </a:bodyPr>
            <a:lstStyle/>
            <a:p>
              <a:r>
                <a:rPr kumimoji="1" lang="en-US" altLang="ja-JP" sz="1200" dirty="0" smtClean="0"/>
                <a:t>…</a:t>
              </a:r>
              <a:r>
                <a:rPr kumimoji="1" lang="ja-JP" altLang="en-US" sz="1200" dirty="0" smtClean="0"/>
                <a:t>クッキー（供給量）</a:t>
              </a:r>
              <a:endParaRPr kumimoji="1" lang="ja-JP" altLang="en-US" sz="1200" dirty="0"/>
            </a:p>
          </p:txBody>
        </p:sp>
        <p:pic>
          <p:nvPicPr>
            <p:cNvPr id="66"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543" y="2208720"/>
              <a:ext cx="183608" cy="185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4" name="テキスト ボックス 42"/>
          <p:cNvSpPr txBox="1"/>
          <p:nvPr/>
        </p:nvSpPr>
        <p:spPr>
          <a:xfrm>
            <a:off x="28754" y="-28754"/>
            <a:ext cx="1470675" cy="369332"/>
          </a:xfrm>
          <a:prstGeom prst="rect">
            <a:avLst/>
          </a:prstGeom>
          <a:noFill/>
        </p:spPr>
        <p:txBody>
          <a:bodyPr wrap="square" rtlCol="0">
            <a:spAutoFit/>
          </a:bodyPr>
          <a:lstStyle/>
          <a:p>
            <a:pPr algn="ctr"/>
            <a:r>
              <a:rPr lang="ja-JP" altLang="en-US" dirty="0">
                <a:solidFill>
                  <a:schemeClr val="bg1"/>
                </a:solidFill>
              </a:rPr>
              <a:t>仮説</a:t>
            </a:r>
            <a:r>
              <a:rPr lang="ja-JP" altLang="en-US" dirty="0" smtClean="0">
                <a:solidFill>
                  <a:schemeClr val="bg1"/>
                </a:solidFill>
              </a:rPr>
              <a:t>導出</a:t>
            </a:r>
            <a:r>
              <a:rPr lang="en-US" altLang="ja-JP" dirty="0" smtClean="0">
                <a:solidFill>
                  <a:schemeClr val="bg1"/>
                </a:solidFill>
              </a:rPr>
              <a:t>2</a:t>
            </a:r>
            <a:endParaRPr kumimoji="1" lang="en-US" altLang="ja-JP" dirty="0" smtClean="0"/>
          </a:p>
        </p:txBody>
      </p:sp>
    </p:spTree>
    <p:extLst>
      <p:ext uri="{BB962C8B-B14F-4D97-AF65-F5344CB8AC3E}">
        <p14:creationId xmlns:p14="http://schemas.microsoft.com/office/powerpoint/2010/main" val="10890528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269776"/>
            <a:ext cx="8229600" cy="1143000"/>
          </a:xfrm>
        </p:spPr>
        <p:txBody>
          <a:bodyPr>
            <a:normAutofit/>
          </a:bodyPr>
          <a:lstStyle/>
          <a:p>
            <a:r>
              <a:rPr lang="ja-JP" altLang="en-US" dirty="0" smtClean="0"/>
              <a:t>従来の希少性効果の不足点</a:t>
            </a:r>
            <a:endParaRPr kumimoji="1" lang="ja-JP" altLang="en-US" dirty="0"/>
          </a:p>
        </p:txBody>
      </p:sp>
      <p:sp>
        <p:nvSpPr>
          <p:cNvPr id="3" name="コンテンツ プレースホルダー 2"/>
          <p:cNvSpPr>
            <a:spLocks noGrp="1"/>
          </p:cNvSpPr>
          <p:nvPr>
            <p:ph idx="1"/>
          </p:nvPr>
        </p:nvSpPr>
        <p:spPr>
          <a:xfrm>
            <a:off x="971600" y="4285778"/>
            <a:ext cx="7920880" cy="1008113"/>
          </a:xfrm>
        </p:spPr>
        <p:txBody>
          <a:bodyPr>
            <a:noAutofit/>
          </a:bodyPr>
          <a:lstStyle/>
          <a:p>
            <a:pPr marL="0" indent="0">
              <a:buNone/>
            </a:pPr>
            <a:r>
              <a:rPr lang="en-US" altLang="ja-JP" sz="2000" dirty="0" smtClean="0"/>
              <a:t>…</a:t>
            </a:r>
            <a:r>
              <a:rPr lang="ja-JP" altLang="en-US" sz="2000" dirty="0"/>
              <a:t>顧客限定の場合、「供給の</a:t>
            </a:r>
            <a:r>
              <a:rPr lang="ja-JP" altLang="en-US" sz="2000" dirty="0" smtClean="0"/>
              <a:t>数」は</a:t>
            </a:r>
            <a:r>
              <a:rPr lang="en-US" altLang="ja-JP" sz="2000" dirty="0" smtClean="0"/>
              <a:t> </a:t>
            </a:r>
            <a:r>
              <a:rPr lang="ja-JP" altLang="en-US" sz="2000" dirty="0" smtClean="0"/>
              <a:t>操作できない！</a:t>
            </a:r>
            <a:endParaRPr lang="ja-JP" altLang="en-US" sz="2000" dirty="0"/>
          </a:p>
        </p:txBody>
      </p:sp>
      <p:sp>
        <p:nvSpPr>
          <p:cNvPr id="6" name="正方形/長方形 5"/>
          <p:cNvSpPr/>
          <p:nvPr/>
        </p:nvSpPr>
        <p:spPr>
          <a:xfrm>
            <a:off x="385847" y="5013176"/>
            <a:ext cx="8352928" cy="12961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rPr>
              <a:t>合理性の低い顧客限定の効果は</a:t>
            </a:r>
            <a:endParaRPr lang="en-US" altLang="ja-JP" sz="2800" dirty="0">
              <a:solidFill>
                <a:schemeClr val="tx1"/>
              </a:solidFill>
            </a:endParaRPr>
          </a:p>
          <a:p>
            <a:pPr algn="ctr"/>
            <a:r>
              <a:rPr lang="ja-JP" altLang="en-US" sz="2800" dirty="0">
                <a:solidFill>
                  <a:schemeClr val="tx1"/>
                </a:solidFill>
              </a:rPr>
              <a:t>供給の観点からだけでは解説しきれない！</a:t>
            </a:r>
            <a:endParaRPr lang="en-US" altLang="ja-JP" sz="3600" dirty="0">
              <a:solidFill>
                <a:srgbClr val="FF0000"/>
              </a:solidFill>
            </a:endParaRPr>
          </a:p>
        </p:txBody>
      </p:sp>
      <p:grpSp>
        <p:nvGrpSpPr>
          <p:cNvPr id="36" name="グループ化 49"/>
          <p:cNvGrpSpPr/>
          <p:nvPr/>
        </p:nvGrpSpPr>
        <p:grpSpPr>
          <a:xfrm>
            <a:off x="1180407" y="2577099"/>
            <a:ext cx="2373616" cy="1132849"/>
            <a:chOff x="3181268" y="4295462"/>
            <a:chExt cx="1845674" cy="817961"/>
          </a:xfrm>
        </p:grpSpPr>
        <p:grpSp>
          <p:nvGrpSpPr>
            <p:cNvPr id="37" name="グループ化 1061"/>
            <p:cNvGrpSpPr/>
            <p:nvPr/>
          </p:nvGrpSpPr>
          <p:grpSpPr>
            <a:xfrm>
              <a:off x="3181268" y="4813297"/>
              <a:ext cx="1845674" cy="300126"/>
              <a:chOff x="732997" y="2844014"/>
              <a:chExt cx="1845674" cy="300126"/>
            </a:xfrm>
          </p:grpSpPr>
          <p:grpSp>
            <p:nvGrpSpPr>
              <p:cNvPr id="53" name="グループ化 1062"/>
              <p:cNvGrpSpPr/>
              <p:nvPr/>
            </p:nvGrpSpPr>
            <p:grpSpPr>
              <a:xfrm>
                <a:off x="732997" y="2844014"/>
                <a:ext cx="1454740" cy="300126"/>
                <a:chOff x="732997" y="2844014"/>
                <a:chExt cx="1454740" cy="300126"/>
              </a:xfrm>
            </p:grpSpPr>
            <p:sp>
              <p:nvSpPr>
                <p:cNvPr id="55" name="円/楕円 1064"/>
                <p:cNvSpPr/>
                <p:nvPr/>
              </p:nvSpPr>
              <p:spPr>
                <a:xfrm>
                  <a:off x="732997" y="2852936"/>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6" name="円/楕円 1065"/>
                <p:cNvSpPr/>
                <p:nvPr/>
              </p:nvSpPr>
              <p:spPr>
                <a:xfrm>
                  <a:off x="1105094" y="2852936"/>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7" name="円/楕円 1066"/>
                <p:cNvSpPr/>
                <p:nvPr/>
              </p:nvSpPr>
              <p:spPr>
                <a:xfrm>
                  <a:off x="1504447" y="2844014"/>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8" name="円/楕円 1067"/>
                <p:cNvSpPr/>
                <p:nvPr/>
              </p:nvSpPr>
              <p:spPr>
                <a:xfrm>
                  <a:off x="1899705" y="2856108"/>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54" name="円/楕円 1063"/>
              <p:cNvSpPr/>
              <p:nvPr/>
            </p:nvSpPr>
            <p:spPr>
              <a:xfrm>
                <a:off x="2290639" y="2852936"/>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38" name="グループ化 69"/>
            <p:cNvGrpSpPr/>
            <p:nvPr/>
          </p:nvGrpSpPr>
          <p:grpSpPr>
            <a:xfrm>
              <a:off x="3203848" y="4295462"/>
              <a:ext cx="242875" cy="436778"/>
              <a:chOff x="1880853" y="2888069"/>
              <a:chExt cx="242875" cy="468923"/>
            </a:xfrm>
          </p:grpSpPr>
          <p:sp>
            <p:nvSpPr>
              <p:cNvPr id="51" name="スマイル 82"/>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2" name="フローチャート : 論理積ゲート 83"/>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39" name="グループ化 70"/>
            <p:cNvGrpSpPr/>
            <p:nvPr/>
          </p:nvGrpSpPr>
          <p:grpSpPr>
            <a:xfrm>
              <a:off x="3588406" y="4295462"/>
              <a:ext cx="242875" cy="436778"/>
              <a:chOff x="1880853" y="2888069"/>
              <a:chExt cx="242875" cy="468923"/>
            </a:xfrm>
          </p:grpSpPr>
          <p:sp>
            <p:nvSpPr>
              <p:cNvPr id="49" name="スマイル 80"/>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0" name="フローチャート : 論理積ゲート 81"/>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40" name="グループ化 71"/>
            <p:cNvGrpSpPr/>
            <p:nvPr/>
          </p:nvGrpSpPr>
          <p:grpSpPr>
            <a:xfrm>
              <a:off x="3984450" y="4295462"/>
              <a:ext cx="242875" cy="436778"/>
              <a:chOff x="1880853" y="2888069"/>
              <a:chExt cx="242875" cy="468923"/>
            </a:xfrm>
          </p:grpSpPr>
          <p:sp>
            <p:nvSpPr>
              <p:cNvPr id="47" name="スマイル 78"/>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8" name="フローチャート : 論理積ゲート 79"/>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41" name="グループ化 72"/>
            <p:cNvGrpSpPr/>
            <p:nvPr/>
          </p:nvGrpSpPr>
          <p:grpSpPr>
            <a:xfrm>
              <a:off x="4385920" y="4295462"/>
              <a:ext cx="242875" cy="436778"/>
              <a:chOff x="1880853" y="2888069"/>
              <a:chExt cx="242875" cy="468923"/>
            </a:xfrm>
          </p:grpSpPr>
          <p:sp>
            <p:nvSpPr>
              <p:cNvPr id="45" name="スマイル 76"/>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6" name="フローチャート : 論理積ゲート 77"/>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42" name="グループ化 73"/>
            <p:cNvGrpSpPr/>
            <p:nvPr/>
          </p:nvGrpSpPr>
          <p:grpSpPr>
            <a:xfrm>
              <a:off x="4776538" y="4295462"/>
              <a:ext cx="242875" cy="436778"/>
              <a:chOff x="1880853" y="2888069"/>
              <a:chExt cx="242875" cy="468923"/>
            </a:xfrm>
          </p:grpSpPr>
          <p:sp>
            <p:nvSpPr>
              <p:cNvPr id="43" name="スマイル 74"/>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4" name="フローチャート : 論理積ゲート 75"/>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grpSp>
        <p:nvGrpSpPr>
          <p:cNvPr id="74" name="グループ化 73"/>
          <p:cNvGrpSpPr/>
          <p:nvPr/>
        </p:nvGrpSpPr>
        <p:grpSpPr>
          <a:xfrm>
            <a:off x="5238350" y="2689360"/>
            <a:ext cx="2139599" cy="604923"/>
            <a:chOff x="1118963" y="2780927"/>
            <a:chExt cx="1815563" cy="468923"/>
          </a:xfrm>
        </p:grpSpPr>
        <p:grpSp>
          <p:nvGrpSpPr>
            <p:cNvPr id="59" name="グループ化 94"/>
            <p:cNvGrpSpPr/>
            <p:nvPr/>
          </p:nvGrpSpPr>
          <p:grpSpPr>
            <a:xfrm>
              <a:off x="1118963" y="2780927"/>
              <a:ext cx="242875" cy="468923"/>
              <a:chOff x="1880853" y="2888069"/>
              <a:chExt cx="242875" cy="468923"/>
            </a:xfrm>
          </p:grpSpPr>
          <p:sp>
            <p:nvSpPr>
              <p:cNvPr id="60" name="スマイル 227"/>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1" name="フローチャート : 論理積ゲート 17"/>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62" name="グループ化 94"/>
            <p:cNvGrpSpPr/>
            <p:nvPr/>
          </p:nvGrpSpPr>
          <p:grpSpPr>
            <a:xfrm>
              <a:off x="1491058" y="2780927"/>
              <a:ext cx="242875" cy="468923"/>
              <a:chOff x="1880853" y="2888069"/>
              <a:chExt cx="242875" cy="468923"/>
            </a:xfrm>
          </p:grpSpPr>
          <p:sp>
            <p:nvSpPr>
              <p:cNvPr id="63" name="スマイル 227"/>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4" name="フローチャート : 論理積ゲート 17"/>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65" name="グループ化 94"/>
            <p:cNvGrpSpPr/>
            <p:nvPr/>
          </p:nvGrpSpPr>
          <p:grpSpPr>
            <a:xfrm>
              <a:off x="1894684" y="2780927"/>
              <a:ext cx="242875" cy="468923"/>
              <a:chOff x="1907704" y="2888069"/>
              <a:chExt cx="242875" cy="468923"/>
            </a:xfrm>
          </p:grpSpPr>
          <p:sp>
            <p:nvSpPr>
              <p:cNvPr id="66" name="スマイル 227"/>
              <p:cNvSpPr/>
              <p:nvPr/>
            </p:nvSpPr>
            <p:spPr>
              <a:xfrm>
                <a:off x="1907704"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7" name="フローチャート : 論理積ゲート 17"/>
              <p:cNvSpPr/>
              <p:nvPr/>
            </p:nvSpPr>
            <p:spPr>
              <a:xfrm rot="16200000">
                <a:off x="1907704"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68" name="グループ化 94"/>
            <p:cNvGrpSpPr/>
            <p:nvPr/>
          </p:nvGrpSpPr>
          <p:grpSpPr>
            <a:xfrm>
              <a:off x="2301033" y="2780927"/>
              <a:ext cx="242875" cy="468923"/>
              <a:chOff x="1880853" y="2888069"/>
              <a:chExt cx="242875" cy="468923"/>
            </a:xfrm>
          </p:grpSpPr>
          <p:sp>
            <p:nvSpPr>
              <p:cNvPr id="69" name="スマイル 227"/>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0" name="フローチャート : 論理積ゲート 17"/>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71" name="グループ化 94"/>
            <p:cNvGrpSpPr/>
            <p:nvPr/>
          </p:nvGrpSpPr>
          <p:grpSpPr>
            <a:xfrm>
              <a:off x="2691651" y="2780927"/>
              <a:ext cx="242875" cy="468923"/>
              <a:chOff x="1880853" y="2888069"/>
              <a:chExt cx="242875" cy="468923"/>
            </a:xfrm>
          </p:grpSpPr>
          <p:sp>
            <p:nvSpPr>
              <p:cNvPr id="72" name="スマイル 227"/>
              <p:cNvSpPr/>
              <p:nvPr/>
            </p:nvSpPr>
            <p:spPr>
              <a:xfrm>
                <a:off x="1880853" y="2888069"/>
                <a:ext cx="242875" cy="252899"/>
              </a:xfrm>
              <a:prstGeom prst="smileyFac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3" name="フローチャート : 論理積ゲート 17"/>
              <p:cNvSpPr/>
              <p:nvPr/>
            </p:nvSpPr>
            <p:spPr>
              <a:xfrm rot="16200000">
                <a:off x="1894278" y="3140968"/>
                <a:ext cx="216024" cy="216024"/>
              </a:xfrm>
              <a:prstGeom prst="flowChartDelay">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grpSp>
        <p:nvGrpSpPr>
          <p:cNvPr id="75" name="グループ化 1048"/>
          <p:cNvGrpSpPr/>
          <p:nvPr/>
        </p:nvGrpSpPr>
        <p:grpSpPr>
          <a:xfrm>
            <a:off x="5816850" y="3431520"/>
            <a:ext cx="919193" cy="342117"/>
            <a:chOff x="817061" y="2786261"/>
            <a:chExt cx="686480" cy="288032"/>
          </a:xfrm>
          <a:solidFill>
            <a:srgbClr val="0070C0"/>
          </a:solidFill>
        </p:grpSpPr>
        <p:sp>
          <p:nvSpPr>
            <p:cNvPr id="76" name="円/楕円 1050"/>
            <p:cNvSpPr/>
            <p:nvPr/>
          </p:nvSpPr>
          <p:spPr>
            <a:xfrm>
              <a:off x="817061" y="2786261"/>
              <a:ext cx="288032" cy="288032"/>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7" name="円/楕円 1051"/>
            <p:cNvSpPr/>
            <p:nvPr/>
          </p:nvSpPr>
          <p:spPr>
            <a:xfrm>
              <a:off x="1215509" y="2786261"/>
              <a:ext cx="288032" cy="288032"/>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78" name="右矢印 77"/>
          <p:cNvSpPr/>
          <p:nvPr/>
        </p:nvSpPr>
        <p:spPr>
          <a:xfrm>
            <a:off x="4202485" y="2694580"/>
            <a:ext cx="576064" cy="58600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80" name="直線コネクタ 79"/>
          <p:cNvCxnSpPr/>
          <p:nvPr/>
        </p:nvCxnSpPr>
        <p:spPr>
          <a:xfrm>
            <a:off x="1152123" y="2209914"/>
            <a:ext cx="6415929" cy="194421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2" name="直線コネクタ 81"/>
          <p:cNvCxnSpPr/>
          <p:nvPr/>
        </p:nvCxnSpPr>
        <p:spPr>
          <a:xfrm flipH="1">
            <a:off x="1365617" y="2087656"/>
            <a:ext cx="5988943" cy="201622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83" name="線吹き出し 1 (枠付き) 82"/>
          <p:cNvSpPr/>
          <p:nvPr/>
        </p:nvSpPr>
        <p:spPr>
          <a:xfrm>
            <a:off x="3398800" y="4264818"/>
            <a:ext cx="1412111" cy="360040"/>
          </a:xfrm>
          <a:prstGeom prst="borderCallout1">
            <a:avLst>
              <a:gd name="adj1" fmla="val -7705"/>
              <a:gd name="adj2" fmla="val 52585"/>
              <a:gd name="adj3" fmla="val -210256"/>
              <a:gd name="adj4" fmla="val 183399"/>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テキスト ボックス 6"/>
          <p:cNvSpPr txBox="1"/>
          <p:nvPr/>
        </p:nvSpPr>
        <p:spPr>
          <a:xfrm>
            <a:off x="770833" y="1372126"/>
            <a:ext cx="7617591" cy="461665"/>
          </a:xfrm>
          <a:prstGeom prst="rect">
            <a:avLst/>
          </a:prstGeom>
          <a:noFill/>
        </p:spPr>
        <p:txBody>
          <a:bodyPr wrap="square" rtlCol="0">
            <a:spAutoFit/>
          </a:bodyPr>
          <a:lstStyle/>
          <a:p>
            <a:pPr algn="ctr"/>
            <a:r>
              <a:rPr lang="ja-JP" altLang="en-US" sz="2400" b="1" dirty="0"/>
              <a:t>従来の希少性効果は供給の観点からのみ説明している</a:t>
            </a:r>
            <a:endParaRPr lang="en-US" altLang="ja-JP" sz="2400" b="1" dirty="0"/>
          </a:p>
        </p:txBody>
      </p:sp>
      <p:sp>
        <p:nvSpPr>
          <p:cNvPr id="79" name="テキスト ボックス 42"/>
          <p:cNvSpPr txBox="1"/>
          <p:nvPr/>
        </p:nvSpPr>
        <p:spPr>
          <a:xfrm>
            <a:off x="14392" y="-14363"/>
            <a:ext cx="1470675" cy="369332"/>
          </a:xfrm>
          <a:prstGeom prst="rect">
            <a:avLst/>
          </a:prstGeom>
          <a:noFill/>
        </p:spPr>
        <p:txBody>
          <a:bodyPr wrap="square" rtlCol="0">
            <a:spAutoFit/>
          </a:bodyPr>
          <a:lstStyle/>
          <a:p>
            <a:pPr algn="ctr"/>
            <a:r>
              <a:rPr lang="ja-JP" altLang="en-US" dirty="0">
                <a:solidFill>
                  <a:schemeClr val="bg1"/>
                </a:solidFill>
              </a:rPr>
              <a:t>仮説</a:t>
            </a:r>
            <a:r>
              <a:rPr lang="ja-JP" altLang="en-US" dirty="0" smtClean="0">
                <a:solidFill>
                  <a:schemeClr val="bg1"/>
                </a:solidFill>
              </a:rPr>
              <a:t>導出</a:t>
            </a:r>
            <a:r>
              <a:rPr lang="en-US" altLang="ja-JP" dirty="0" smtClean="0">
                <a:solidFill>
                  <a:schemeClr val="bg1"/>
                </a:solidFill>
              </a:rPr>
              <a:t>2</a:t>
            </a:r>
            <a:endParaRPr kumimoji="1" lang="en-US" altLang="ja-JP" dirty="0" smtClean="0"/>
          </a:p>
        </p:txBody>
      </p:sp>
    </p:spTree>
    <p:extLst>
      <p:ext uri="{BB962C8B-B14F-4D97-AF65-F5344CB8AC3E}">
        <p14:creationId xmlns:p14="http://schemas.microsoft.com/office/powerpoint/2010/main" val="27007807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26334" y="21382"/>
            <a:ext cx="8229600" cy="1143000"/>
          </a:xfrm>
        </p:spPr>
        <p:txBody>
          <a:bodyPr/>
          <a:lstStyle/>
          <a:p>
            <a:r>
              <a:rPr kumimoji="1" lang="ja-JP" altLang="en-US" dirty="0" smtClean="0"/>
              <a:t>希少性の変化</a:t>
            </a:r>
            <a:endParaRPr kumimoji="1" lang="ja-JP" altLang="en-US" dirty="0"/>
          </a:p>
        </p:txBody>
      </p:sp>
      <p:sp>
        <p:nvSpPr>
          <p:cNvPr id="23" name="正方形/長方形 22"/>
          <p:cNvSpPr/>
          <p:nvPr/>
        </p:nvSpPr>
        <p:spPr>
          <a:xfrm>
            <a:off x="1104681" y="5445223"/>
            <a:ext cx="6783556" cy="86409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rPr>
              <a:t>需要と供給の</a:t>
            </a:r>
            <a:r>
              <a:rPr lang="ja-JP" altLang="en-US" sz="2800">
                <a:solidFill>
                  <a:schemeClr val="tx1"/>
                </a:solidFill>
              </a:rPr>
              <a:t>関係で</a:t>
            </a:r>
            <a:r>
              <a:rPr lang="ja-JP" altLang="en-US" sz="2800" dirty="0">
                <a:solidFill>
                  <a:schemeClr val="tx1"/>
                </a:solidFill>
              </a:rPr>
              <a:t>希</a:t>
            </a:r>
            <a:r>
              <a:rPr lang="ja-JP" altLang="en-US" sz="2800">
                <a:solidFill>
                  <a:schemeClr val="tx1"/>
                </a:solidFill>
              </a:rPr>
              <a:t>少性が成り立つ</a:t>
            </a:r>
            <a:endParaRPr lang="en-US" altLang="ja-JP" sz="2800" dirty="0">
              <a:solidFill>
                <a:schemeClr val="tx1"/>
              </a:solidFill>
            </a:endParaRPr>
          </a:p>
        </p:txBody>
      </p:sp>
      <p:pic>
        <p:nvPicPr>
          <p:cNvPr id="11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696" t="6051" r="73476" b="11145"/>
          <a:stretch/>
        </p:blipFill>
        <p:spPr bwMode="auto">
          <a:xfrm>
            <a:off x="216887" y="913671"/>
            <a:ext cx="792088" cy="1170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9" name="テキスト ボックス 4"/>
          <p:cNvSpPr txBox="1"/>
          <p:nvPr/>
        </p:nvSpPr>
        <p:spPr>
          <a:xfrm>
            <a:off x="1103853" y="1108076"/>
            <a:ext cx="3420380" cy="646331"/>
          </a:xfrm>
          <a:prstGeom prst="rect">
            <a:avLst/>
          </a:prstGeom>
          <a:noFill/>
        </p:spPr>
        <p:txBody>
          <a:bodyPr wrap="square" rtlCol="0">
            <a:spAutoFit/>
          </a:bodyPr>
          <a:lstStyle/>
          <a:p>
            <a:r>
              <a:rPr kumimoji="1" lang="ja-JP" altLang="en-US" dirty="0" smtClean="0"/>
              <a:t>例：</a:t>
            </a:r>
            <a:r>
              <a:rPr kumimoji="1" lang="en-US" altLang="ja-JP" dirty="0" smtClean="0"/>
              <a:t>iPhone7</a:t>
            </a:r>
            <a:r>
              <a:rPr kumimoji="1" lang="ja-JP" altLang="en-US" dirty="0" smtClean="0"/>
              <a:t>の発売</a:t>
            </a:r>
            <a:r>
              <a:rPr kumimoji="1" lang="en-US" altLang="ja-JP" dirty="0" smtClean="0"/>
              <a:t>(</a:t>
            </a:r>
            <a:r>
              <a:rPr kumimoji="1" lang="ja-JP" altLang="en-US" dirty="0" smtClean="0"/>
              <a:t>仮</a:t>
            </a:r>
            <a:r>
              <a:rPr kumimoji="1" lang="en-US" altLang="ja-JP" dirty="0" smtClean="0"/>
              <a:t>)</a:t>
            </a:r>
            <a:endParaRPr lang="en-US" altLang="ja-JP" dirty="0"/>
          </a:p>
          <a:p>
            <a:r>
              <a:rPr kumimoji="1" lang="ja-JP" altLang="en-US" dirty="0" smtClean="0"/>
              <a:t>　　</a:t>
            </a:r>
            <a:r>
              <a:rPr kumimoji="1" lang="en-US" altLang="ja-JP" dirty="0" smtClean="0"/>
              <a:t>iPhone7</a:t>
            </a:r>
            <a:r>
              <a:rPr kumimoji="1" lang="ja-JP" altLang="en-US" dirty="0" smtClean="0"/>
              <a:t>の生産数は</a:t>
            </a:r>
            <a:r>
              <a:rPr kumimoji="1" lang="en-US" altLang="ja-JP" dirty="0" smtClean="0"/>
              <a:t>10</a:t>
            </a:r>
            <a:r>
              <a:rPr kumimoji="1" lang="ja-JP" altLang="en-US" dirty="0" smtClean="0"/>
              <a:t>万台　</a:t>
            </a:r>
            <a:endParaRPr kumimoji="1" lang="en-US" altLang="ja-JP" dirty="0" smtClean="0"/>
          </a:p>
        </p:txBody>
      </p:sp>
      <p:grpSp>
        <p:nvGrpSpPr>
          <p:cNvPr id="7" name="グループ化 5"/>
          <p:cNvGrpSpPr/>
          <p:nvPr/>
        </p:nvGrpSpPr>
        <p:grpSpPr>
          <a:xfrm>
            <a:off x="3724290" y="1916833"/>
            <a:ext cx="5065152" cy="3384376"/>
            <a:chOff x="4768251" y="3041337"/>
            <a:chExt cx="3642435" cy="1812266"/>
          </a:xfrm>
        </p:grpSpPr>
        <p:grpSp>
          <p:nvGrpSpPr>
            <p:cNvPr id="125" name="グループ化 92"/>
            <p:cNvGrpSpPr/>
            <p:nvPr/>
          </p:nvGrpSpPr>
          <p:grpSpPr>
            <a:xfrm>
              <a:off x="8059241" y="4205531"/>
              <a:ext cx="288032" cy="648072"/>
              <a:chOff x="2339752" y="3645024"/>
              <a:chExt cx="288032" cy="648072"/>
            </a:xfrm>
          </p:grpSpPr>
          <p:sp>
            <p:nvSpPr>
              <p:cNvPr id="94" name="円/楕円 18"/>
              <p:cNvSpPr/>
              <p:nvPr/>
            </p:nvSpPr>
            <p:spPr>
              <a:xfrm>
                <a:off x="2339752" y="3645024"/>
                <a:ext cx="288032" cy="288032"/>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5" name="片側の 2 つの角を丸めた四角形 19"/>
              <p:cNvSpPr/>
              <p:nvPr/>
            </p:nvSpPr>
            <p:spPr>
              <a:xfrm>
                <a:off x="2339752" y="3933056"/>
                <a:ext cx="288032" cy="360040"/>
              </a:xfrm>
              <a:prstGeom prst="round2SameRect">
                <a:avLst>
                  <a:gd name="adj1" fmla="val 50000"/>
                  <a:gd name="adj2" fmla="val 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126" name="グループ化 95"/>
            <p:cNvGrpSpPr/>
            <p:nvPr/>
          </p:nvGrpSpPr>
          <p:grpSpPr>
            <a:xfrm>
              <a:off x="5242334" y="3041337"/>
              <a:ext cx="3168352" cy="1071447"/>
              <a:chOff x="755576" y="3318336"/>
              <a:chExt cx="3168352" cy="1071447"/>
            </a:xfrm>
          </p:grpSpPr>
          <p:sp>
            <p:nvSpPr>
              <p:cNvPr id="98" name="テキスト ボックス 14"/>
              <p:cNvSpPr txBox="1"/>
              <p:nvPr/>
            </p:nvSpPr>
            <p:spPr>
              <a:xfrm>
                <a:off x="1040196" y="4020451"/>
                <a:ext cx="1080120" cy="369332"/>
              </a:xfrm>
              <a:prstGeom prst="rect">
                <a:avLst/>
              </a:prstGeom>
              <a:noFill/>
            </p:spPr>
            <p:txBody>
              <a:bodyPr wrap="square" rtlCol="0">
                <a:spAutoFit/>
              </a:bodyPr>
              <a:lstStyle/>
              <a:p>
                <a:r>
                  <a:rPr kumimoji="1" lang="en-US" altLang="ja-JP" dirty="0" smtClean="0"/>
                  <a:t>100</a:t>
                </a:r>
                <a:r>
                  <a:rPr kumimoji="1" lang="ja-JP" altLang="en-US" dirty="0" smtClean="0"/>
                  <a:t>万人</a:t>
                </a:r>
                <a:endParaRPr kumimoji="1" lang="ja-JP" altLang="en-US" dirty="0"/>
              </a:p>
            </p:txBody>
          </p:sp>
          <p:sp>
            <p:nvSpPr>
              <p:cNvPr id="99" name="角丸四角形吹き出し 15"/>
              <p:cNvSpPr/>
              <p:nvPr/>
            </p:nvSpPr>
            <p:spPr>
              <a:xfrm>
                <a:off x="755576" y="3318336"/>
                <a:ext cx="3168352" cy="951744"/>
              </a:xfrm>
              <a:prstGeom prst="wedgeRoundRectCallout">
                <a:avLst>
                  <a:gd name="adj1" fmla="val 37360"/>
                  <a:gd name="adj2" fmla="val 90333"/>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0" name="右矢印 16"/>
              <p:cNvSpPr/>
              <p:nvPr/>
            </p:nvSpPr>
            <p:spPr>
              <a:xfrm>
                <a:off x="1972879" y="3603073"/>
                <a:ext cx="528062" cy="2566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2" name="テキスト ボックス 17"/>
              <p:cNvSpPr txBox="1"/>
              <p:nvPr/>
            </p:nvSpPr>
            <p:spPr>
              <a:xfrm>
                <a:off x="2735796" y="4020451"/>
                <a:ext cx="1080120" cy="369332"/>
              </a:xfrm>
              <a:prstGeom prst="rect">
                <a:avLst/>
              </a:prstGeom>
              <a:noFill/>
            </p:spPr>
            <p:txBody>
              <a:bodyPr wrap="square" rtlCol="0">
                <a:spAutoFit/>
              </a:bodyPr>
              <a:lstStyle/>
              <a:p>
                <a:r>
                  <a:rPr lang="en-US" altLang="ja-JP" dirty="0" smtClean="0"/>
                  <a:t>200</a:t>
                </a:r>
                <a:r>
                  <a:rPr kumimoji="1" lang="ja-JP" altLang="en-US" dirty="0" smtClean="0"/>
                  <a:t>万人</a:t>
                </a:r>
                <a:endParaRPr kumimoji="1" lang="ja-JP" altLang="en-US" dirty="0"/>
              </a:p>
            </p:txBody>
          </p:sp>
        </p:grpSp>
        <p:sp>
          <p:nvSpPr>
            <p:cNvPr id="127" name="テキスト ボックス 102"/>
            <p:cNvSpPr txBox="1"/>
            <p:nvPr/>
          </p:nvSpPr>
          <p:spPr>
            <a:xfrm>
              <a:off x="4768251" y="4094278"/>
              <a:ext cx="3199209" cy="313054"/>
            </a:xfrm>
            <a:prstGeom prst="rect">
              <a:avLst/>
            </a:prstGeom>
            <a:noFill/>
          </p:spPr>
          <p:txBody>
            <a:bodyPr wrap="square" rtlCol="0">
              <a:spAutoFit/>
            </a:bodyPr>
            <a:lstStyle/>
            <a:p>
              <a:pPr algn="ctr"/>
              <a:r>
                <a:rPr kumimoji="1" lang="en-US" altLang="ja-JP" sz="1400" dirty="0" smtClean="0"/>
                <a:t>iPhone7</a:t>
              </a:r>
              <a:r>
                <a:rPr kumimoji="1" lang="ja-JP" altLang="en-US" sz="1400" dirty="0" smtClean="0"/>
                <a:t>を欲しい人が増えた</a:t>
              </a:r>
              <a:endParaRPr kumimoji="1" lang="en-US" altLang="ja-JP" sz="1400" dirty="0" smtClean="0"/>
            </a:p>
            <a:p>
              <a:pPr algn="ctr"/>
              <a:r>
                <a:rPr kumimoji="1" lang="ja-JP" altLang="en-US" sz="1400" dirty="0" smtClean="0"/>
                <a:t>ことによって手に入れにくい</a:t>
              </a:r>
              <a:r>
                <a:rPr kumimoji="1" lang="en-US" altLang="ja-JP" sz="1400" dirty="0" smtClean="0"/>
                <a:t>!!!!</a:t>
              </a:r>
              <a:endParaRPr kumimoji="1" lang="ja-JP" altLang="en-US" sz="1400" dirty="0"/>
            </a:p>
          </p:txBody>
        </p:sp>
        <p:pic>
          <p:nvPicPr>
            <p:cNvPr id="1024" name="Picture 5" descr="http://pictogram-free.com/material/00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745" r="22904"/>
            <a:stretch/>
          </p:blipFill>
          <p:spPr bwMode="auto">
            <a:xfrm>
              <a:off x="5740329" y="3105287"/>
              <a:ext cx="430669" cy="611004"/>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5" descr="http://pictogram-free.com/material/00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745" r="22904"/>
            <a:stretch/>
          </p:blipFill>
          <p:spPr bwMode="auto">
            <a:xfrm>
              <a:off x="7222554" y="3101685"/>
              <a:ext cx="448350" cy="6110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5" descr="http://pictogram-free.com/material/00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745" r="22904"/>
            <a:stretch/>
          </p:blipFill>
          <p:spPr bwMode="auto">
            <a:xfrm>
              <a:off x="7648671" y="3101879"/>
              <a:ext cx="459446" cy="61100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グループ化 4"/>
          <p:cNvGrpSpPr/>
          <p:nvPr/>
        </p:nvGrpSpPr>
        <p:grpSpPr>
          <a:xfrm>
            <a:off x="417798" y="2965182"/>
            <a:ext cx="3330694" cy="2264018"/>
            <a:chOff x="813842" y="3041337"/>
            <a:chExt cx="3215830" cy="1773610"/>
          </a:xfrm>
        </p:grpSpPr>
        <p:grpSp>
          <p:nvGrpSpPr>
            <p:cNvPr id="122" name="グループ化 53"/>
            <p:cNvGrpSpPr/>
            <p:nvPr/>
          </p:nvGrpSpPr>
          <p:grpSpPr>
            <a:xfrm>
              <a:off x="3630749" y="4166875"/>
              <a:ext cx="288032" cy="648072"/>
              <a:chOff x="2339752" y="3645024"/>
              <a:chExt cx="288032" cy="648072"/>
            </a:xfrm>
          </p:grpSpPr>
          <p:sp>
            <p:nvSpPr>
              <p:cNvPr id="12" name="円/楕円 47"/>
              <p:cNvSpPr/>
              <p:nvPr/>
            </p:nvSpPr>
            <p:spPr>
              <a:xfrm>
                <a:off x="2339752" y="3645024"/>
                <a:ext cx="288032" cy="288032"/>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52" name="片側の 2 つの角を丸めた四角形 48"/>
              <p:cNvSpPr/>
              <p:nvPr/>
            </p:nvSpPr>
            <p:spPr>
              <a:xfrm>
                <a:off x="2339752" y="3933056"/>
                <a:ext cx="288032" cy="360040"/>
              </a:xfrm>
              <a:prstGeom prst="round2SameRect">
                <a:avLst>
                  <a:gd name="adj1" fmla="val 50000"/>
                  <a:gd name="adj2" fmla="val 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grpSp>
        <p:grpSp>
          <p:nvGrpSpPr>
            <p:cNvPr id="123" name="グループ化 71"/>
            <p:cNvGrpSpPr/>
            <p:nvPr/>
          </p:nvGrpSpPr>
          <p:grpSpPr>
            <a:xfrm>
              <a:off x="813842" y="3041337"/>
              <a:ext cx="3215830" cy="1109907"/>
              <a:chOff x="755576" y="3318336"/>
              <a:chExt cx="3215830" cy="1109907"/>
            </a:xfrm>
          </p:grpSpPr>
          <p:pic>
            <p:nvPicPr>
              <p:cNvPr id="53"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96" t="6051" r="73476" b="11145"/>
              <a:stretch/>
            </p:blipFill>
            <p:spPr bwMode="auto">
              <a:xfrm>
                <a:off x="965863" y="3382286"/>
                <a:ext cx="443522" cy="655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テキスト ボックス 5"/>
              <p:cNvSpPr txBox="1"/>
              <p:nvPr/>
            </p:nvSpPr>
            <p:spPr>
              <a:xfrm>
                <a:off x="1020321" y="4037489"/>
                <a:ext cx="1080120" cy="390754"/>
              </a:xfrm>
              <a:prstGeom prst="rect">
                <a:avLst/>
              </a:prstGeom>
              <a:noFill/>
            </p:spPr>
            <p:txBody>
              <a:bodyPr wrap="square" rtlCol="0">
                <a:spAutoFit/>
              </a:bodyPr>
              <a:lstStyle/>
              <a:p>
                <a:r>
                  <a:rPr kumimoji="1" lang="en-US" altLang="ja-JP" sz="1200" dirty="0" smtClean="0"/>
                  <a:t>10</a:t>
                </a:r>
                <a:r>
                  <a:rPr kumimoji="1" lang="ja-JP" altLang="en-US" sz="1200" dirty="0" smtClean="0"/>
                  <a:t>万台</a:t>
                </a:r>
                <a:endParaRPr kumimoji="1" lang="ja-JP" altLang="en-US" sz="1200" dirty="0"/>
              </a:p>
            </p:txBody>
          </p:sp>
          <p:sp>
            <p:nvSpPr>
              <p:cNvPr id="57" name="角丸四角形吹き出し 6"/>
              <p:cNvSpPr/>
              <p:nvPr/>
            </p:nvSpPr>
            <p:spPr>
              <a:xfrm>
                <a:off x="755576" y="3318336"/>
                <a:ext cx="3168352" cy="945518"/>
              </a:xfrm>
              <a:prstGeom prst="wedgeRoundRectCallout">
                <a:avLst>
                  <a:gd name="adj1" fmla="val 37360"/>
                  <a:gd name="adj2" fmla="val 90333"/>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65" name="右矢印 7"/>
              <p:cNvSpPr/>
              <p:nvPr/>
            </p:nvSpPr>
            <p:spPr>
              <a:xfrm>
                <a:off x="2171730" y="3662504"/>
                <a:ext cx="528062" cy="2566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73"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96" t="6051" r="73476" b="11145"/>
              <a:stretch/>
            </p:blipFill>
            <p:spPr bwMode="auto">
              <a:xfrm>
                <a:off x="2987824" y="3382286"/>
                <a:ext cx="443522" cy="655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 name="テキスト ボックス 9"/>
              <p:cNvSpPr txBox="1"/>
              <p:nvPr/>
            </p:nvSpPr>
            <p:spPr>
              <a:xfrm>
                <a:off x="2891286" y="4034081"/>
                <a:ext cx="1080120" cy="390754"/>
              </a:xfrm>
              <a:prstGeom prst="rect">
                <a:avLst/>
              </a:prstGeom>
              <a:noFill/>
            </p:spPr>
            <p:txBody>
              <a:bodyPr wrap="square" rtlCol="0">
                <a:spAutoFit/>
              </a:bodyPr>
              <a:lstStyle/>
              <a:p>
                <a:r>
                  <a:rPr lang="en-US" altLang="ja-JP" sz="1200" dirty="0" smtClean="0"/>
                  <a:t>5</a:t>
                </a:r>
                <a:r>
                  <a:rPr kumimoji="1" lang="ja-JP" altLang="en-US" sz="1200" dirty="0" smtClean="0"/>
                  <a:t>万台</a:t>
                </a:r>
                <a:endParaRPr kumimoji="1" lang="ja-JP" altLang="en-US" sz="1200" dirty="0"/>
              </a:p>
            </p:txBody>
          </p:sp>
        </p:grpSp>
        <p:pic>
          <p:nvPicPr>
            <p:cNvPr id="32"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96" t="6051" r="73476" b="11145"/>
            <a:stretch/>
          </p:blipFill>
          <p:spPr bwMode="auto">
            <a:xfrm>
              <a:off x="1477037" y="3101879"/>
              <a:ext cx="443522" cy="655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0" name="テキスト ボックス 5"/>
          <p:cNvSpPr txBox="1"/>
          <p:nvPr/>
        </p:nvSpPr>
        <p:spPr>
          <a:xfrm>
            <a:off x="386929" y="2448574"/>
            <a:ext cx="3542134" cy="369332"/>
          </a:xfrm>
          <a:prstGeom prst="rect">
            <a:avLst/>
          </a:prstGeom>
          <a:noFill/>
        </p:spPr>
        <p:txBody>
          <a:bodyPr wrap="square" rtlCol="0">
            <a:spAutoFit/>
          </a:bodyPr>
          <a:lstStyle/>
          <a:p>
            <a:pPr algn="ctr"/>
            <a:r>
              <a:rPr kumimoji="1" lang="ja-JP" altLang="en-US" dirty="0"/>
              <a:t>供給量の変化</a:t>
            </a:r>
            <a:r>
              <a:rPr lang="en-US" altLang="ja-JP" dirty="0"/>
              <a:t> </a:t>
            </a:r>
            <a:r>
              <a:rPr kumimoji="1" lang="ja-JP" altLang="en-US" dirty="0"/>
              <a:t>（従来</a:t>
            </a:r>
            <a:r>
              <a:rPr lang="ja-JP" altLang="en-US" dirty="0"/>
              <a:t>の希少性</a:t>
            </a:r>
            <a:r>
              <a:rPr kumimoji="1" lang="ja-JP" altLang="en-US" dirty="0"/>
              <a:t>）</a:t>
            </a:r>
          </a:p>
        </p:txBody>
      </p:sp>
      <p:sp>
        <p:nvSpPr>
          <p:cNvPr id="21" name="テキスト ボックス 10"/>
          <p:cNvSpPr txBox="1"/>
          <p:nvPr/>
        </p:nvSpPr>
        <p:spPr>
          <a:xfrm>
            <a:off x="4804296" y="1431241"/>
            <a:ext cx="3564396" cy="369332"/>
          </a:xfrm>
          <a:prstGeom prst="rect">
            <a:avLst/>
          </a:prstGeom>
          <a:noFill/>
        </p:spPr>
        <p:txBody>
          <a:bodyPr wrap="square" rtlCol="0">
            <a:spAutoFit/>
          </a:bodyPr>
          <a:lstStyle/>
          <a:p>
            <a:pPr algn="ctr"/>
            <a:r>
              <a:rPr kumimoji="1" lang="ja-JP" altLang="en-US" dirty="0"/>
              <a:t>需要量の変化</a:t>
            </a:r>
            <a:r>
              <a:rPr lang="en-US" altLang="ja-JP" dirty="0"/>
              <a:t> (</a:t>
            </a:r>
            <a:r>
              <a:rPr lang="ja-JP" altLang="en-US" dirty="0"/>
              <a:t>私たちの考え</a:t>
            </a:r>
            <a:r>
              <a:rPr lang="en-US" altLang="ja-JP" dirty="0"/>
              <a:t>)</a:t>
            </a:r>
            <a:endParaRPr kumimoji="1" lang="ja-JP" altLang="en-US" dirty="0"/>
          </a:p>
        </p:txBody>
      </p:sp>
      <p:sp>
        <p:nvSpPr>
          <p:cNvPr id="66" name="テキスト ボックス 68"/>
          <p:cNvSpPr txBox="1"/>
          <p:nvPr/>
        </p:nvSpPr>
        <p:spPr>
          <a:xfrm>
            <a:off x="399697" y="4324161"/>
            <a:ext cx="2419908" cy="523220"/>
          </a:xfrm>
          <a:prstGeom prst="rect">
            <a:avLst/>
          </a:prstGeom>
          <a:noFill/>
        </p:spPr>
        <p:txBody>
          <a:bodyPr wrap="square" rtlCol="0">
            <a:spAutoFit/>
          </a:bodyPr>
          <a:lstStyle/>
          <a:p>
            <a:pPr algn="ctr"/>
            <a:r>
              <a:rPr lang="ja-JP" altLang="en-US" sz="1400" dirty="0" smtClean="0"/>
              <a:t>数が少なくなったことに</a:t>
            </a:r>
            <a:endParaRPr lang="en-US" altLang="ja-JP" sz="1400" dirty="0" smtClean="0"/>
          </a:p>
          <a:p>
            <a:pPr algn="ctr"/>
            <a:r>
              <a:rPr lang="ja-JP" altLang="en-US" sz="1400" dirty="0" smtClean="0"/>
              <a:t>よって</a:t>
            </a:r>
            <a:r>
              <a:rPr kumimoji="1" lang="ja-JP" altLang="en-US" sz="1400" dirty="0" smtClean="0"/>
              <a:t>手に入れにくい</a:t>
            </a:r>
            <a:r>
              <a:rPr kumimoji="1" lang="en-US" altLang="ja-JP" sz="1400" dirty="0" smtClean="0"/>
              <a:t>!!!!</a:t>
            </a:r>
            <a:endParaRPr kumimoji="1" lang="ja-JP" altLang="en-US" sz="1400" dirty="0"/>
          </a:p>
        </p:txBody>
      </p:sp>
      <p:sp>
        <p:nvSpPr>
          <p:cNvPr id="3" name="テキスト ボックス 7"/>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仮説導出２</a:t>
            </a:r>
            <a:endParaRPr kumimoji="1" lang="en-US" altLang="ja-JP" dirty="0" smtClean="0"/>
          </a:p>
        </p:txBody>
      </p:sp>
    </p:spTree>
    <p:extLst>
      <p:ext uri="{BB962C8B-B14F-4D97-AF65-F5344CB8AC3E}">
        <p14:creationId xmlns:p14="http://schemas.microsoft.com/office/powerpoint/2010/main" val="7286450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99592" y="341948"/>
            <a:ext cx="5122912" cy="1143000"/>
          </a:xfrm>
        </p:spPr>
        <p:txBody>
          <a:bodyPr>
            <a:noAutofit/>
          </a:bodyPr>
          <a:lstStyle/>
          <a:p>
            <a:r>
              <a:rPr kumimoji="1" lang="ja-JP" altLang="en-US" sz="4000" dirty="0" smtClean="0"/>
              <a:t>仮説１より</a:t>
            </a:r>
            <a:endParaRPr kumimoji="1" lang="ja-JP" altLang="en-US" sz="4000" dirty="0"/>
          </a:p>
        </p:txBody>
      </p:sp>
      <p:sp>
        <p:nvSpPr>
          <p:cNvPr id="3" name="テキスト ボックス 42"/>
          <p:cNvSpPr txBox="1"/>
          <p:nvPr/>
        </p:nvSpPr>
        <p:spPr>
          <a:xfrm>
            <a:off x="4981" y="-27384"/>
            <a:ext cx="1470675" cy="369332"/>
          </a:xfrm>
          <a:prstGeom prst="rect">
            <a:avLst/>
          </a:prstGeom>
          <a:noFill/>
        </p:spPr>
        <p:txBody>
          <a:bodyPr wrap="square" rtlCol="0">
            <a:spAutoFit/>
          </a:bodyPr>
          <a:lstStyle/>
          <a:p>
            <a:pPr algn="ctr"/>
            <a:r>
              <a:rPr lang="ja-JP" altLang="en-US" dirty="0">
                <a:solidFill>
                  <a:schemeClr val="bg1"/>
                </a:solidFill>
              </a:rPr>
              <a:t>仮説導出２</a:t>
            </a:r>
            <a:endParaRPr kumimoji="1" lang="en-US" altLang="ja-JP" dirty="0" smtClean="0"/>
          </a:p>
        </p:txBody>
      </p:sp>
      <p:sp>
        <p:nvSpPr>
          <p:cNvPr id="47" name="正方形/長方形 46"/>
          <p:cNvSpPr/>
          <p:nvPr/>
        </p:nvSpPr>
        <p:spPr>
          <a:xfrm>
            <a:off x="971601" y="5373216"/>
            <a:ext cx="7200800" cy="10081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rPr>
              <a:t>合理性の低い限定は、外部認知を</a:t>
            </a:r>
            <a:r>
              <a:rPr lang="ja-JP" altLang="en-US" sz="2800" dirty="0" smtClean="0">
                <a:solidFill>
                  <a:schemeClr val="tx1"/>
                </a:solidFill>
              </a:rPr>
              <a:t>しやすく</a:t>
            </a:r>
            <a:endParaRPr lang="en-US" altLang="ja-JP" sz="2800" dirty="0">
              <a:solidFill>
                <a:schemeClr val="tx1"/>
              </a:solidFill>
            </a:endParaRPr>
          </a:p>
          <a:p>
            <a:pPr algn="ctr"/>
            <a:r>
              <a:rPr lang="ja-JP" altLang="en-US" sz="2800" b="1" dirty="0">
                <a:solidFill>
                  <a:schemeClr val="tx1"/>
                </a:solidFill>
              </a:rPr>
              <a:t>需要</a:t>
            </a:r>
            <a:r>
              <a:rPr lang="ja-JP" altLang="en-US" sz="2800" b="1" dirty="0" smtClean="0">
                <a:solidFill>
                  <a:schemeClr val="tx1"/>
                </a:solidFill>
              </a:rPr>
              <a:t>が増えている</a:t>
            </a:r>
            <a:r>
              <a:rPr lang="ja-JP" altLang="en-US" sz="2800" dirty="0" smtClean="0">
                <a:solidFill>
                  <a:schemeClr val="tx1"/>
                </a:solidFill>
              </a:rPr>
              <a:t>ように感じる！</a:t>
            </a:r>
            <a:endParaRPr lang="en-US" altLang="ja-JP" sz="2800" dirty="0">
              <a:solidFill>
                <a:schemeClr val="tx1"/>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574241"/>
            <a:ext cx="7304200" cy="4582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36272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研究</a:t>
            </a:r>
            <a:r>
              <a:rPr lang="ja-JP" altLang="en-US" dirty="0" smtClean="0"/>
              <a:t>の概要</a:t>
            </a:r>
            <a:endParaRPr kumimoji="1" lang="ja-JP" altLang="en-US" dirty="0"/>
          </a:p>
        </p:txBody>
      </p:sp>
      <p:sp>
        <p:nvSpPr>
          <p:cNvPr id="3" name="コンテンツ プレースホルダー 2"/>
          <p:cNvSpPr>
            <a:spLocks noGrp="1"/>
          </p:cNvSpPr>
          <p:nvPr>
            <p:ph idx="1"/>
          </p:nvPr>
        </p:nvSpPr>
        <p:spPr>
          <a:xfrm>
            <a:off x="395536" y="1628800"/>
            <a:ext cx="8640960" cy="3849291"/>
          </a:xfrm>
        </p:spPr>
        <p:txBody>
          <a:bodyPr anchor="t">
            <a:normAutofit/>
          </a:bodyPr>
          <a:lstStyle/>
          <a:p>
            <a:pPr marL="0" indent="0" algn="ctr">
              <a:buNone/>
            </a:pPr>
            <a:endParaRPr lang="en-US" altLang="ja-JP" sz="3600" dirty="0"/>
          </a:p>
          <a:p>
            <a:pPr marL="0" indent="0" algn="ctr">
              <a:buNone/>
            </a:pPr>
            <a:r>
              <a:rPr lang="ja-JP" altLang="en-US" sz="3600" dirty="0"/>
              <a:t>最近増えている</a:t>
            </a:r>
            <a:r>
              <a:rPr lang="ja-JP" altLang="en-US" sz="3600" b="1"/>
              <a:t>ちょっと変わった</a:t>
            </a:r>
            <a:endParaRPr lang="en-US" altLang="ja-JP" sz="3600" b="1" dirty="0"/>
          </a:p>
          <a:p>
            <a:pPr marL="0" indent="0" algn="ctr">
              <a:buNone/>
            </a:pPr>
            <a:r>
              <a:rPr lang="ja-JP" altLang="en-US" sz="3600" b="1"/>
              <a:t>顧客限定</a:t>
            </a:r>
            <a:r>
              <a:rPr lang="ja-JP" altLang="en-US" sz="3600" smtClean="0"/>
              <a:t>が</a:t>
            </a:r>
            <a:r>
              <a:rPr lang="en-US" altLang="ja-JP" sz="3600" smtClean="0"/>
              <a:t> </a:t>
            </a:r>
            <a:r>
              <a:rPr lang="ja-JP" altLang="en-US" sz="3600" smtClean="0"/>
              <a:t>試して</a:t>
            </a:r>
            <a:r>
              <a:rPr lang="ja-JP" altLang="en-US" sz="3600" dirty="0"/>
              <a:t>みたい気持ち</a:t>
            </a:r>
            <a:r>
              <a:rPr lang="ja-JP" altLang="en-US" sz="3600"/>
              <a:t>を</a:t>
            </a:r>
            <a:r>
              <a:rPr lang="en-US" altLang="ja-JP" sz="3600"/>
              <a:t> </a:t>
            </a:r>
            <a:endParaRPr lang="en-US" altLang="ja-JP" sz="3600" dirty="0"/>
          </a:p>
          <a:p>
            <a:pPr marL="0" indent="0" algn="ctr">
              <a:buNone/>
            </a:pPr>
            <a:r>
              <a:rPr lang="ja-JP" altLang="en-US" sz="3600"/>
              <a:t>高める</a:t>
            </a:r>
            <a:r>
              <a:rPr lang="ja-JP" altLang="en-US" sz="3600" dirty="0"/>
              <a:t>か検証する。</a:t>
            </a:r>
          </a:p>
        </p:txBody>
      </p:sp>
    </p:spTree>
    <p:extLst>
      <p:ext uri="{BB962C8B-B14F-4D97-AF65-F5344CB8AC3E}">
        <p14:creationId xmlns:p14="http://schemas.microsoft.com/office/powerpoint/2010/main" val="28424790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1520" y="406257"/>
            <a:ext cx="8681137" cy="1143000"/>
          </a:xfrm>
        </p:spPr>
        <p:txBody>
          <a:bodyPr>
            <a:noAutofit/>
          </a:bodyPr>
          <a:lstStyle/>
          <a:p>
            <a:r>
              <a:rPr lang="ja-JP" altLang="en-US" sz="3200" dirty="0"/>
              <a:t>外</a:t>
            </a:r>
            <a:r>
              <a:rPr lang="ja-JP" altLang="en-US" sz="3200"/>
              <a:t>部認知をすると</a:t>
            </a:r>
            <a:r>
              <a:rPr lang="ja-JP" altLang="en-US" sz="3200" dirty="0"/>
              <a:t>サービスの希少性が高まる</a:t>
            </a:r>
            <a:endParaRPr kumimoji="1" lang="ja-JP" altLang="en-US" dirty="0"/>
          </a:p>
        </p:txBody>
      </p:sp>
      <p:sp>
        <p:nvSpPr>
          <p:cNvPr id="5" name="正方形/長方形 3"/>
          <p:cNvSpPr/>
          <p:nvPr/>
        </p:nvSpPr>
        <p:spPr>
          <a:xfrm>
            <a:off x="1403648" y="5445224"/>
            <a:ext cx="6336704" cy="10081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dirty="0" smtClean="0">
                <a:solidFill>
                  <a:srgbClr val="FF0000"/>
                </a:solidFill>
              </a:rPr>
              <a:t>外部認知</a:t>
            </a:r>
            <a:r>
              <a:rPr kumimoji="1" lang="ja-JP" altLang="en-US" dirty="0" smtClean="0">
                <a:solidFill>
                  <a:schemeClr val="tx1"/>
                </a:solidFill>
              </a:rPr>
              <a:t>によって需要が増えたように感じると</a:t>
            </a:r>
            <a:endParaRPr kumimoji="1" lang="en-US" altLang="ja-JP" dirty="0" smtClean="0">
              <a:solidFill>
                <a:schemeClr val="tx1"/>
              </a:solidFill>
            </a:endParaRPr>
          </a:p>
          <a:p>
            <a:pPr algn="ctr">
              <a:lnSpc>
                <a:spcPct val="150000"/>
              </a:lnSpc>
            </a:pPr>
            <a:r>
              <a:rPr kumimoji="1" lang="ja-JP" altLang="en-US" dirty="0" smtClean="0">
                <a:solidFill>
                  <a:schemeClr val="tx1"/>
                </a:solidFill>
              </a:rPr>
              <a:t>サービスの</a:t>
            </a:r>
            <a:r>
              <a:rPr kumimoji="1" lang="ja-JP" altLang="en-US" dirty="0" smtClean="0">
                <a:solidFill>
                  <a:srgbClr val="FF0000"/>
                </a:solidFill>
              </a:rPr>
              <a:t>希少性</a:t>
            </a:r>
            <a:r>
              <a:rPr kumimoji="1" lang="ja-JP" altLang="en-US" dirty="0" smtClean="0">
                <a:solidFill>
                  <a:schemeClr val="tx1"/>
                </a:solidFill>
              </a:rPr>
              <a:t>が上がる</a:t>
            </a:r>
            <a:endParaRPr kumimoji="1" lang="ja-JP" altLang="en-US" dirty="0">
              <a:solidFill>
                <a:schemeClr val="tx1"/>
              </a:solidFill>
            </a:endParaRPr>
          </a:p>
        </p:txBody>
      </p:sp>
      <p:sp>
        <p:nvSpPr>
          <p:cNvPr id="14" name="上矢印 13"/>
          <p:cNvSpPr/>
          <p:nvPr/>
        </p:nvSpPr>
        <p:spPr>
          <a:xfrm>
            <a:off x="4341690" y="2454119"/>
            <a:ext cx="360040" cy="47919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上矢印 16"/>
          <p:cNvSpPr/>
          <p:nvPr/>
        </p:nvSpPr>
        <p:spPr>
          <a:xfrm rot="18947161">
            <a:off x="6432680" y="2407517"/>
            <a:ext cx="379284" cy="947495"/>
          </a:xfrm>
          <a:prstGeom prst="upArrow">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7" name="グループ化 5"/>
          <p:cNvGrpSpPr/>
          <p:nvPr/>
        </p:nvGrpSpPr>
        <p:grpSpPr>
          <a:xfrm>
            <a:off x="179512" y="3371333"/>
            <a:ext cx="2237163" cy="1824299"/>
            <a:chOff x="-20335" y="2820570"/>
            <a:chExt cx="2808312" cy="2230853"/>
          </a:xfrm>
        </p:grpSpPr>
        <p:sp>
          <p:nvSpPr>
            <p:cNvPr id="10" name="円/楕円 8"/>
            <p:cNvSpPr/>
            <p:nvPr/>
          </p:nvSpPr>
          <p:spPr>
            <a:xfrm>
              <a:off x="-20335" y="2820570"/>
              <a:ext cx="2808312" cy="2230853"/>
            </a:xfrm>
            <a:prstGeom prst="ellipse">
              <a:avLst/>
            </a:prstGeom>
            <a:solidFill>
              <a:schemeClr val="bg1"/>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smtClean="0">
                  <a:solidFill>
                    <a:schemeClr val="tx1"/>
                  </a:solidFill>
                </a:rPr>
                <a:t>対象外者</a:t>
              </a:r>
              <a:endParaRPr kumimoji="1" lang="en-US" altLang="ja-JP" sz="1400" dirty="0">
                <a:solidFill>
                  <a:schemeClr val="tx1"/>
                </a:solidFill>
              </a:endParaRPr>
            </a:p>
            <a:p>
              <a:pPr algn="ctr"/>
              <a:endParaRPr lang="en-US" altLang="ja-JP" sz="1400" dirty="0" smtClean="0">
                <a:solidFill>
                  <a:schemeClr val="tx1"/>
                </a:solidFill>
              </a:endParaRPr>
            </a:p>
            <a:p>
              <a:pPr algn="ctr"/>
              <a:endParaRPr kumimoji="1" lang="en-US" altLang="ja-JP" sz="1400" dirty="0">
                <a:solidFill>
                  <a:schemeClr val="tx1"/>
                </a:solidFill>
              </a:endParaRPr>
            </a:p>
            <a:p>
              <a:pPr algn="ctr"/>
              <a:endParaRPr lang="en-US" altLang="ja-JP" sz="1400" dirty="0" smtClean="0">
                <a:solidFill>
                  <a:schemeClr val="tx1"/>
                </a:solidFill>
              </a:endParaRPr>
            </a:p>
            <a:p>
              <a:pPr algn="ctr"/>
              <a:endParaRPr kumimoji="1" lang="en-US" altLang="ja-JP" sz="1400" dirty="0">
                <a:solidFill>
                  <a:schemeClr val="tx1"/>
                </a:solidFill>
              </a:endParaRPr>
            </a:p>
            <a:p>
              <a:pPr algn="ctr"/>
              <a:endParaRPr lang="en-US" altLang="ja-JP" sz="1400" dirty="0" smtClean="0">
                <a:solidFill>
                  <a:schemeClr val="tx1"/>
                </a:solidFill>
              </a:endParaRPr>
            </a:p>
            <a:p>
              <a:pPr algn="ctr"/>
              <a:endParaRPr kumimoji="1" lang="ja-JP" altLang="en-US" sz="1400" dirty="0">
                <a:solidFill>
                  <a:schemeClr val="tx1"/>
                </a:solidFill>
              </a:endParaRPr>
            </a:p>
          </p:txBody>
        </p:sp>
        <p:pic>
          <p:nvPicPr>
            <p:cNvPr id="1026" name="Picture 2" descr="http://4.bp.blogspot.com/-ME9UHOBG4Y0/USsssrRecdI/AAAAAAAAOIM/OflyuaIP_2o/s1600/girl04_cr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5100" y="3266034"/>
              <a:ext cx="1417442" cy="151193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グループ化 8"/>
          <p:cNvGrpSpPr/>
          <p:nvPr/>
        </p:nvGrpSpPr>
        <p:grpSpPr>
          <a:xfrm>
            <a:off x="2805002" y="3073517"/>
            <a:ext cx="3456384" cy="2122116"/>
            <a:chOff x="2325414" y="2971704"/>
            <a:chExt cx="3456384" cy="2122116"/>
          </a:xfrm>
        </p:grpSpPr>
        <p:sp>
          <p:nvSpPr>
            <p:cNvPr id="20" name="円/楕円 11"/>
            <p:cNvSpPr/>
            <p:nvPr/>
          </p:nvSpPr>
          <p:spPr>
            <a:xfrm>
              <a:off x="2325414" y="2971704"/>
              <a:ext cx="3456384" cy="2122116"/>
            </a:xfrm>
            <a:prstGeom prst="ellipse">
              <a:avLst/>
            </a:prstGeom>
            <a:solidFill>
              <a:schemeClr val="bg1"/>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smtClean="0">
                  <a:solidFill>
                    <a:schemeClr val="tx1"/>
                  </a:solidFill>
                </a:rPr>
                <a:t>対象外者</a:t>
              </a:r>
              <a:endParaRPr lang="en-US" altLang="ja-JP" sz="1400" dirty="0" smtClean="0">
                <a:solidFill>
                  <a:schemeClr val="tx1"/>
                </a:solidFill>
              </a:endParaRPr>
            </a:p>
            <a:p>
              <a:pPr algn="ctr"/>
              <a:endParaRPr kumimoji="1" lang="en-US" altLang="ja-JP" sz="1400" dirty="0">
                <a:solidFill>
                  <a:schemeClr val="tx1"/>
                </a:solidFill>
              </a:endParaRPr>
            </a:p>
            <a:p>
              <a:pPr algn="ctr"/>
              <a:endParaRPr lang="en-US" altLang="ja-JP" sz="1400" dirty="0" smtClean="0">
                <a:solidFill>
                  <a:schemeClr val="tx1"/>
                </a:solidFill>
              </a:endParaRPr>
            </a:p>
            <a:p>
              <a:pPr algn="ctr"/>
              <a:endParaRPr kumimoji="1" lang="en-US" altLang="ja-JP" sz="1400" dirty="0">
                <a:solidFill>
                  <a:schemeClr val="tx1"/>
                </a:solidFill>
              </a:endParaRPr>
            </a:p>
            <a:p>
              <a:pPr algn="ctr"/>
              <a:endParaRPr lang="en-US" altLang="ja-JP" sz="1400" dirty="0" smtClean="0">
                <a:solidFill>
                  <a:schemeClr val="tx1"/>
                </a:solidFill>
              </a:endParaRPr>
            </a:p>
            <a:p>
              <a:pPr algn="ctr"/>
              <a:endParaRPr kumimoji="1" lang="en-US" altLang="ja-JP" sz="1400" dirty="0">
                <a:solidFill>
                  <a:schemeClr val="tx1"/>
                </a:solidFill>
              </a:endParaRPr>
            </a:p>
            <a:p>
              <a:pPr algn="ctr"/>
              <a:endParaRPr lang="en-US" altLang="ja-JP" sz="1400" dirty="0" smtClean="0">
                <a:solidFill>
                  <a:schemeClr val="tx1"/>
                </a:solidFill>
              </a:endParaRPr>
            </a:p>
            <a:p>
              <a:pPr algn="ctr"/>
              <a:endParaRPr kumimoji="1" lang="ja-JP" altLang="en-US" sz="1400" dirty="0">
                <a:solidFill>
                  <a:schemeClr val="tx1"/>
                </a:solidFill>
              </a:endParaRPr>
            </a:p>
          </p:txBody>
        </p:sp>
        <p:pic>
          <p:nvPicPr>
            <p:cNvPr id="19" name="Picture 4" descr="http://3.bp.blogspot.com/-90ncZe_F0iY/UxbLzYnIqeI/AAAAAAAAeFM/WyIm8cPgLnY/s800/happy_woman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40620" y="3350508"/>
              <a:ext cx="1103584" cy="1604654"/>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正方形/長方形 29"/>
          <p:cNvSpPr/>
          <p:nvPr/>
        </p:nvSpPr>
        <p:spPr>
          <a:xfrm>
            <a:off x="2975995" y="1415907"/>
            <a:ext cx="3091430" cy="8811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サービスやモノ</a:t>
            </a:r>
          </a:p>
        </p:txBody>
      </p:sp>
      <p:grpSp>
        <p:nvGrpSpPr>
          <p:cNvPr id="1033" name="グループ化 1024"/>
          <p:cNvGrpSpPr/>
          <p:nvPr/>
        </p:nvGrpSpPr>
        <p:grpSpPr>
          <a:xfrm>
            <a:off x="701796" y="1619527"/>
            <a:ext cx="1965523" cy="720080"/>
            <a:chOff x="5292081" y="1484784"/>
            <a:chExt cx="1965523" cy="720080"/>
          </a:xfrm>
        </p:grpSpPr>
        <p:sp>
          <p:nvSpPr>
            <p:cNvPr id="8" name="円形吹き出し 29"/>
            <p:cNvSpPr/>
            <p:nvPr/>
          </p:nvSpPr>
          <p:spPr>
            <a:xfrm>
              <a:off x="5292081" y="1484784"/>
              <a:ext cx="1699616" cy="720080"/>
            </a:xfrm>
            <a:prstGeom prst="wedgeEllipseCallout">
              <a:avLst>
                <a:gd name="adj1" fmla="val 63283"/>
                <a:gd name="adj2" fmla="val 23187"/>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8" name="テキスト ボックス 30"/>
            <p:cNvSpPr txBox="1"/>
            <p:nvPr/>
          </p:nvSpPr>
          <p:spPr>
            <a:xfrm>
              <a:off x="5364088" y="1671191"/>
              <a:ext cx="1893516" cy="461665"/>
            </a:xfrm>
            <a:prstGeom prst="rect">
              <a:avLst/>
            </a:prstGeom>
            <a:noFill/>
          </p:spPr>
          <p:txBody>
            <a:bodyPr wrap="square" rtlCol="0">
              <a:spAutoFit/>
            </a:bodyPr>
            <a:lstStyle/>
            <a:p>
              <a:r>
                <a:rPr lang="ja-JP" altLang="en-US" sz="2400" b="1" dirty="0">
                  <a:solidFill>
                    <a:srgbClr val="FF0000"/>
                  </a:solidFill>
                </a:rPr>
                <a:t>希少性</a:t>
              </a:r>
              <a:r>
                <a:rPr lang="en-US" altLang="ja-JP" sz="2400" b="1" dirty="0">
                  <a:solidFill>
                    <a:srgbClr val="FF0000"/>
                  </a:solidFill>
                </a:rPr>
                <a:t>UP!</a:t>
              </a:r>
              <a:endParaRPr kumimoji="1" lang="ja-JP" altLang="en-US" b="1" dirty="0">
                <a:solidFill>
                  <a:srgbClr val="FF0000"/>
                </a:solidFill>
              </a:endParaRPr>
            </a:p>
          </p:txBody>
        </p:sp>
      </p:grpSp>
      <p:sp>
        <p:nvSpPr>
          <p:cNvPr id="23" name="上矢印 30"/>
          <p:cNvSpPr/>
          <p:nvPr/>
        </p:nvSpPr>
        <p:spPr>
          <a:xfrm rot="2503993">
            <a:off x="2308723" y="2421554"/>
            <a:ext cx="367078" cy="1041868"/>
          </a:xfrm>
          <a:prstGeom prst="upArrow">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34" name="グループ化 35"/>
          <p:cNvGrpSpPr/>
          <p:nvPr/>
        </p:nvGrpSpPr>
        <p:grpSpPr>
          <a:xfrm>
            <a:off x="6548046" y="3371333"/>
            <a:ext cx="2384611" cy="1766631"/>
            <a:chOff x="-20335" y="2970492"/>
            <a:chExt cx="2772056" cy="2080929"/>
          </a:xfrm>
        </p:grpSpPr>
        <p:sp>
          <p:nvSpPr>
            <p:cNvPr id="37" name="円/楕円 36"/>
            <p:cNvSpPr/>
            <p:nvPr/>
          </p:nvSpPr>
          <p:spPr>
            <a:xfrm>
              <a:off x="-20335" y="2970492"/>
              <a:ext cx="2772056" cy="2080929"/>
            </a:xfrm>
            <a:prstGeom prst="ellipse">
              <a:avLst/>
            </a:prstGeom>
            <a:solidFill>
              <a:schemeClr val="bg1"/>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smtClean="0">
                  <a:solidFill>
                    <a:schemeClr val="tx1"/>
                  </a:solidFill>
                </a:rPr>
                <a:t>対象外者</a:t>
              </a:r>
              <a:endParaRPr kumimoji="1" lang="en-US" altLang="ja-JP" sz="1400" dirty="0">
                <a:solidFill>
                  <a:schemeClr val="tx1"/>
                </a:solidFill>
              </a:endParaRPr>
            </a:p>
            <a:p>
              <a:pPr algn="ctr"/>
              <a:endParaRPr lang="en-US" altLang="ja-JP" sz="1400" dirty="0" smtClean="0">
                <a:solidFill>
                  <a:schemeClr val="tx1"/>
                </a:solidFill>
              </a:endParaRPr>
            </a:p>
            <a:p>
              <a:pPr algn="ctr"/>
              <a:endParaRPr kumimoji="1" lang="en-US" altLang="ja-JP" sz="1400" dirty="0">
                <a:solidFill>
                  <a:schemeClr val="tx1"/>
                </a:solidFill>
              </a:endParaRPr>
            </a:p>
            <a:p>
              <a:pPr algn="ctr"/>
              <a:endParaRPr lang="en-US" altLang="ja-JP" sz="1400" dirty="0" smtClean="0">
                <a:solidFill>
                  <a:schemeClr val="tx1"/>
                </a:solidFill>
              </a:endParaRPr>
            </a:p>
            <a:p>
              <a:pPr algn="ctr"/>
              <a:endParaRPr kumimoji="1" lang="en-US" altLang="ja-JP" sz="1400" dirty="0">
                <a:solidFill>
                  <a:schemeClr val="tx1"/>
                </a:solidFill>
              </a:endParaRPr>
            </a:p>
            <a:p>
              <a:pPr algn="ctr"/>
              <a:endParaRPr lang="en-US" altLang="ja-JP" sz="1400" dirty="0" smtClean="0">
                <a:solidFill>
                  <a:schemeClr val="tx1"/>
                </a:solidFill>
              </a:endParaRPr>
            </a:p>
            <a:p>
              <a:pPr algn="ctr"/>
              <a:endParaRPr kumimoji="1" lang="ja-JP" altLang="en-US" sz="1400" dirty="0">
                <a:solidFill>
                  <a:schemeClr val="tx1"/>
                </a:solidFill>
              </a:endParaRPr>
            </a:p>
          </p:txBody>
        </p:sp>
        <p:pic>
          <p:nvPicPr>
            <p:cNvPr id="38" name="Picture 2" descr="http://4.bp.blogspot.com/-ME9UHOBG4Y0/USsssrRecdI/AAAAAAAAOIM/OflyuaIP_2o/s1600/girl04_cry.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100" y="3266034"/>
              <a:ext cx="1417442" cy="1511938"/>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テキスト ボックス 42"/>
          <p:cNvSpPr txBox="1"/>
          <p:nvPr/>
        </p:nvSpPr>
        <p:spPr>
          <a:xfrm>
            <a:off x="4981" y="-27384"/>
            <a:ext cx="1470675" cy="369332"/>
          </a:xfrm>
          <a:prstGeom prst="rect">
            <a:avLst/>
          </a:prstGeom>
          <a:noFill/>
        </p:spPr>
        <p:txBody>
          <a:bodyPr wrap="square" rtlCol="0">
            <a:spAutoFit/>
          </a:bodyPr>
          <a:lstStyle/>
          <a:p>
            <a:pPr algn="ctr"/>
            <a:r>
              <a:rPr lang="ja-JP" altLang="en-US" dirty="0">
                <a:solidFill>
                  <a:schemeClr val="bg1"/>
                </a:solidFill>
              </a:rPr>
              <a:t>仮説導出２</a:t>
            </a:r>
            <a:endParaRPr kumimoji="1" lang="en-US" altLang="ja-JP" dirty="0" smtClean="0"/>
          </a:p>
        </p:txBody>
      </p:sp>
    </p:spTree>
    <p:extLst>
      <p:ext uri="{BB962C8B-B14F-4D97-AF65-F5344CB8AC3E}">
        <p14:creationId xmlns:p14="http://schemas.microsoft.com/office/powerpoint/2010/main" val="1359833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199" y="341948"/>
            <a:ext cx="8229600" cy="1143000"/>
          </a:xfrm>
        </p:spPr>
        <p:txBody>
          <a:bodyPr/>
          <a:lstStyle/>
          <a:p>
            <a:r>
              <a:rPr lang="ja-JP" altLang="en-US" smtClean="0"/>
              <a:t>希少性</a:t>
            </a:r>
            <a:r>
              <a:rPr lang="ja-JP" altLang="en-US"/>
              <a:t>の</a:t>
            </a:r>
            <a:r>
              <a:rPr lang="ja-JP" altLang="en-US" dirty="0"/>
              <a:t>新</a:t>
            </a:r>
            <a:r>
              <a:rPr lang="ja-JP" altLang="en-US"/>
              <a:t>要因</a:t>
            </a:r>
            <a:endParaRPr kumimoji="1" lang="ja-JP" altLang="en-US" dirty="0"/>
          </a:p>
        </p:txBody>
      </p:sp>
      <p:sp>
        <p:nvSpPr>
          <p:cNvPr id="44" name="テキスト ボックス 42"/>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仮説導出２</a:t>
            </a:r>
            <a:endParaRPr kumimoji="1" lang="en-US" altLang="ja-JP" dirty="0" smtClean="0"/>
          </a:p>
        </p:txBody>
      </p:sp>
      <p:sp>
        <p:nvSpPr>
          <p:cNvPr id="15" name="正方形/長方形 14"/>
          <p:cNvSpPr/>
          <p:nvPr/>
        </p:nvSpPr>
        <p:spPr>
          <a:xfrm>
            <a:off x="752527" y="5013176"/>
            <a:ext cx="7560840" cy="11521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rPr>
              <a:t>少数状態や減少的変化の他に</a:t>
            </a:r>
            <a:endParaRPr lang="en-US" altLang="ja-JP" sz="2800" dirty="0">
              <a:solidFill>
                <a:schemeClr val="tx1"/>
              </a:solidFill>
            </a:endParaRPr>
          </a:p>
          <a:p>
            <a:pPr algn="ctr"/>
            <a:r>
              <a:rPr lang="ja-JP" altLang="en-US" sz="2800" b="1" dirty="0">
                <a:solidFill>
                  <a:schemeClr val="tx1"/>
                </a:solidFill>
              </a:rPr>
              <a:t>外部認知</a:t>
            </a:r>
            <a:r>
              <a:rPr lang="ja-JP" altLang="en-US" sz="2800" dirty="0" smtClean="0">
                <a:solidFill>
                  <a:schemeClr val="tx1"/>
                </a:solidFill>
              </a:rPr>
              <a:t>が希少性</a:t>
            </a:r>
            <a:r>
              <a:rPr lang="ja-JP" altLang="en-US" sz="2800" dirty="0">
                <a:solidFill>
                  <a:schemeClr val="tx1"/>
                </a:solidFill>
              </a:rPr>
              <a:t>の新たな</a:t>
            </a:r>
            <a:r>
              <a:rPr lang="ja-JP" altLang="en-US" sz="2800" dirty="0" smtClean="0">
                <a:solidFill>
                  <a:schemeClr val="tx1"/>
                </a:solidFill>
              </a:rPr>
              <a:t>要因</a:t>
            </a:r>
            <a:r>
              <a:rPr lang="ja-JP" altLang="en-US" sz="2800" dirty="0">
                <a:solidFill>
                  <a:schemeClr val="tx1"/>
                </a:solidFill>
              </a:rPr>
              <a:t>！！</a:t>
            </a:r>
            <a:endParaRPr lang="en-US" altLang="ja-JP" sz="2800" dirty="0">
              <a:solidFill>
                <a:schemeClr val="tx1"/>
              </a:solidFill>
            </a:endParaRPr>
          </a:p>
        </p:txBody>
      </p:sp>
      <p:grpSp>
        <p:nvGrpSpPr>
          <p:cNvPr id="16" name="グループ化 21"/>
          <p:cNvGrpSpPr/>
          <p:nvPr/>
        </p:nvGrpSpPr>
        <p:grpSpPr>
          <a:xfrm>
            <a:off x="903143" y="2197822"/>
            <a:ext cx="7629593" cy="2354515"/>
            <a:chOff x="751649" y="3877348"/>
            <a:chExt cx="7629593" cy="2553196"/>
          </a:xfrm>
        </p:grpSpPr>
        <p:sp>
          <p:nvSpPr>
            <p:cNvPr id="17" name="正方形/長方形 24"/>
            <p:cNvSpPr/>
            <p:nvPr/>
          </p:nvSpPr>
          <p:spPr>
            <a:xfrm>
              <a:off x="2555776" y="5566448"/>
              <a:ext cx="3888432"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t>希少性</a:t>
              </a:r>
              <a:endParaRPr kumimoji="1" lang="ja-JP" altLang="en-US" sz="2800" dirty="0"/>
            </a:p>
          </p:txBody>
        </p:sp>
        <p:sp>
          <p:nvSpPr>
            <p:cNvPr id="18" name="正方形/長方形 25"/>
            <p:cNvSpPr/>
            <p:nvPr/>
          </p:nvSpPr>
          <p:spPr>
            <a:xfrm>
              <a:off x="751649" y="3877348"/>
              <a:ext cx="1531905"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減少的変化</a:t>
              </a:r>
              <a:endParaRPr kumimoji="1" lang="ja-JP" altLang="en-US" dirty="0"/>
            </a:p>
          </p:txBody>
        </p:sp>
        <p:sp>
          <p:nvSpPr>
            <p:cNvPr id="19" name="正方形/長方形 26"/>
            <p:cNvSpPr/>
            <p:nvPr/>
          </p:nvSpPr>
          <p:spPr>
            <a:xfrm>
              <a:off x="6653050" y="3983115"/>
              <a:ext cx="1728192" cy="576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少数状態</a:t>
              </a:r>
              <a:endParaRPr kumimoji="1" lang="en-US" altLang="ja-JP" dirty="0" smtClean="0"/>
            </a:p>
          </p:txBody>
        </p:sp>
        <p:sp>
          <p:nvSpPr>
            <p:cNvPr id="20" name="上矢印 27"/>
            <p:cNvSpPr/>
            <p:nvPr/>
          </p:nvSpPr>
          <p:spPr>
            <a:xfrm rot="10800000">
              <a:off x="4192225" y="4701445"/>
              <a:ext cx="588237" cy="792087"/>
            </a:xfrm>
            <a:prstGeom prst="up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1" name="上矢印 28"/>
            <p:cNvSpPr/>
            <p:nvPr/>
          </p:nvSpPr>
          <p:spPr>
            <a:xfrm rot="8647365">
              <a:off x="2053062" y="4596892"/>
              <a:ext cx="398427" cy="937011"/>
            </a:xfrm>
            <a:prstGeom prst="up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2" name="上矢印 29"/>
            <p:cNvSpPr/>
            <p:nvPr/>
          </p:nvSpPr>
          <p:spPr>
            <a:xfrm rot="13698726">
              <a:off x="6461063" y="4666657"/>
              <a:ext cx="432048" cy="864096"/>
            </a:xfrm>
            <a:prstGeom prst="upArrow">
              <a:avLst/>
            </a:prstGeom>
            <a:no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29" name="雲 22"/>
          <p:cNvSpPr/>
          <p:nvPr/>
        </p:nvSpPr>
        <p:spPr>
          <a:xfrm rot="11141399">
            <a:off x="2944326" y="1196489"/>
            <a:ext cx="3177243" cy="1734705"/>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dirty="0" smtClean="0"/>
          </a:p>
          <a:p>
            <a:pPr algn="ctr"/>
            <a:endParaRPr kumimoji="1" lang="ja-JP" altLang="en-US" dirty="0"/>
          </a:p>
        </p:txBody>
      </p:sp>
      <p:sp>
        <p:nvSpPr>
          <p:cNvPr id="30" name="テキスト ボックス 6"/>
          <p:cNvSpPr txBox="1"/>
          <p:nvPr/>
        </p:nvSpPr>
        <p:spPr>
          <a:xfrm>
            <a:off x="2915816" y="1916832"/>
            <a:ext cx="3312367" cy="707886"/>
          </a:xfrm>
          <a:prstGeom prst="rect">
            <a:avLst/>
          </a:prstGeom>
          <a:noFill/>
        </p:spPr>
        <p:txBody>
          <a:bodyPr wrap="square" rtlCol="0">
            <a:spAutoFit/>
          </a:bodyPr>
          <a:lstStyle/>
          <a:p>
            <a:pPr algn="ctr"/>
            <a:r>
              <a:rPr lang="ja-JP" altLang="en-US" sz="4000" dirty="0"/>
              <a:t>外部</a:t>
            </a:r>
            <a:r>
              <a:rPr lang="ja-JP" altLang="en-US" sz="4000" dirty="0" smtClean="0"/>
              <a:t>認知</a:t>
            </a:r>
            <a:endParaRPr kumimoji="1" lang="ja-JP" altLang="en-US" sz="1600" dirty="0"/>
          </a:p>
        </p:txBody>
      </p:sp>
    </p:spTree>
    <p:extLst>
      <p:ext uri="{BB962C8B-B14F-4D97-AF65-F5344CB8AC3E}">
        <p14:creationId xmlns:p14="http://schemas.microsoft.com/office/powerpoint/2010/main" val="31961562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1520" y="476672"/>
            <a:ext cx="8435280" cy="792088"/>
          </a:xfrm>
        </p:spPr>
        <p:txBody>
          <a:bodyPr>
            <a:noAutofit/>
          </a:bodyPr>
          <a:lstStyle/>
          <a:p>
            <a:r>
              <a:rPr lang="ja-JP" altLang="en-US" sz="3200" dirty="0" smtClean="0"/>
              <a:t>希少性</a:t>
            </a:r>
            <a:r>
              <a:rPr lang="ja-JP" altLang="en-US" sz="3200" dirty="0"/>
              <a:t>の上昇に伴い試用意向に影響を</a:t>
            </a:r>
            <a:r>
              <a:rPr lang="ja-JP" altLang="en-US" sz="3200" dirty="0" smtClean="0"/>
              <a:t>与える</a:t>
            </a:r>
            <a:endParaRPr kumimoji="1" lang="ja-JP" altLang="en-US" dirty="0"/>
          </a:p>
        </p:txBody>
      </p:sp>
      <p:sp>
        <p:nvSpPr>
          <p:cNvPr id="5" name="正方形/長方形 4"/>
          <p:cNvSpPr/>
          <p:nvPr/>
        </p:nvSpPr>
        <p:spPr>
          <a:xfrm>
            <a:off x="482352" y="5445224"/>
            <a:ext cx="7703145" cy="10161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希少性（価値）が</a:t>
            </a:r>
            <a:r>
              <a:rPr lang="ja-JP" altLang="en-US" sz="2400">
                <a:solidFill>
                  <a:schemeClr val="tx1"/>
                </a:solidFill>
              </a:rPr>
              <a:t>上がった</a:t>
            </a:r>
            <a:r>
              <a:rPr lang="ja-JP" altLang="en-US" sz="2400" smtClean="0">
                <a:solidFill>
                  <a:schemeClr val="tx1"/>
                </a:solidFill>
              </a:rPr>
              <a:t>結果</a:t>
            </a:r>
            <a:r>
              <a:rPr lang="en-US" altLang="ja-JP" sz="2400" smtClean="0">
                <a:solidFill>
                  <a:schemeClr val="tx1"/>
                </a:solidFill>
              </a:rPr>
              <a:t> </a:t>
            </a:r>
            <a:r>
              <a:rPr lang="ja-JP" altLang="en-US" sz="2400" smtClean="0">
                <a:solidFill>
                  <a:schemeClr val="tx1"/>
                </a:solidFill>
              </a:rPr>
              <a:t>対象</a:t>
            </a:r>
            <a:r>
              <a:rPr lang="ja-JP" altLang="en-US" sz="2400" dirty="0">
                <a:solidFill>
                  <a:schemeClr val="tx1"/>
                </a:solidFill>
              </a:rPr>
              <a:t>の</a:t>
            </a:r>
            <a:r>
              <a:rPr lang="ja-JP" altLang="en-US" sz="2400">
                <a:solidFill>
                  <a:schemeClr val="tx1"/>
                </a:solidFill>
              </a:rPr>
              <a:t>サービスを</a:t>
            </a:r>
            <a:endParaRPr lang="en-US" altLang="ja-JP" sz="2400" dirty="0">
              <a:solidFill>
                <a:schemeClr val="tx1"/>
              </a:solidFill>
            </a:endParaRPr>
          </a:p>
          <a:p>
            <a:pPr algn="ctr"/>
            <a:r>
              <a:rPr lang="ja-JP" altLang="en-US" sz="2400">
                <a:solidFill>
                  <a:schemeClr val="tx1"/>
                </a:solidFill>
              </a:rPr>
              <a:t>試してみたい</a:t>
            </a:r>
            <a:r>
              <a:rPr lang="ja-JP" altLang="en-US" sz="2400" dirty="0">
                <a:solidFill>
                  <a:schemeClr val="tx1"/>
                </a:solidFill>
              </a:rPr>
              <a:t>（</a:t>
            </a:r>
            <a:r>
              <a:rPr lang="ja-JP" altLang="en-US" sz="2400">
                <a:solidFill>
                  <a:schemeClr val="tx1"/>
                </a:solidFill>
              </a:rPr>
              <a:t>試用意向）と</a:t>
            </a:r>
            <a:r>
              <a:rPr lang="ja-JP" altLang="en-US" sz="2400" dirty="0">
                <a:solidFill>
                  <a:schemeClr val="tx1"/>
                </a:solidFill>
              </a:rPr>
              <a:t>思うのでは？</a:t>
            </a:r>
            <a:endParaRPr lang="en-US" altLang="ja-JP" sz="2800" dirty="0">
              <a:solidFill>
                <a:schemeClr val="tx1"/>
              </a:solidFill>
            </a:endParaRPr>
          </a:p>
        </p:txBody>
      </p:sp>
      <p:sp>
        <p:nvSpPr>
          <p:cNvPr id="14" name="円/楕円 6"/>
          <p:cNvSpPr/>
          <p:nvPr/>
        </p:nvSpPr>
        <p:spPr>
          <a:xfrm>
            <a:off x="879507" y="1756097"/>
            <a:ext cx="1799853" cy="8237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希少性小</a:t>
            </a:r>
          </a:p>
        </p:txBody>
      </p:sp>
      <p:sp>
        <p:nvSpPr>
          <p:cNvPr id="15" name="円/楕円 7"/>
          <p:cNvSpPr/>
          <p:nvPr/>
        </p:nvSpPr>
        <p:spPr>
          <a:xfrm>
            <a:off x="4716016" y="1159846"/>
            <a:ext cx="4175189" cy="20162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t>希少性大</a:t>
            </a:r>
            <a:endParaRPr lang="ja-JP" altLang="en-US" sz="2800" dirty="0"/>
          </a:p>
        </p:txBody>
      </p:sp>
      <p:sp>
        <p:nvSpPr>
          <p:cNvPr id="17" name="雲形吹き出し 11"/>
          <p:cNvSpPr/>
          <p:nvPr/>
        </p:nvSpPr>
        <p:spPr>
          <a:xfrm>
            <a:off x="2328398" y="2857440"/>
            <a:ext cx="2387618" cy="954397"/>
          </a:xfrm>
          <a:prstGeom prst="cloudCallout">
            <a:avLst>
              <a:gd name="adj1" fmla="val -62127"/>
              <a:gd name="adj2" fmla="val 5636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rPr>
              <a:t>そこまで試したいと</a:t>
            </a:r>
            <a:r>
              <a:rPr lang="ja-JP" altLang="en-US" sz="1100" dirty="0" smtClean="0">
                <a:solidFill>
                  <a:schemeClr val="tx1"/>
                </a:solidFill>
              </a:rPr>
              <a:t>は</a:t>
            </a:r>
            <a:r>
              <a:rPr kumimoji="1" lang="ja-JP" altLang="en-US" sz="1100" dirty="0" smtClean="0">
                <a:solidFill>
                  <a:schemeClr val="tx1"/>
                </a:solidFill>
              </a:rPr>
              <a:t>思わない</a:t>
            </a:r>
            <a:r>
              <a:rPr kumimoji="1" lang="ja-JP" altLang="en-US" sz="1100" dirty="0">
                <a:solidFill>
                  <a:schemeClr val="tx1"/>
                </a:solidFill>
              </a:rPr>
              <a:t>かなぁ</a:t>
            </a:r>
          </a:p>
        </p:txBody>
      </p:sp>
      <p:pic>
        <p:nvPicPr>
          <p:cNvPr id="18" name="Picture 11" descr="「やれやれ」のポーズのイラスト（女性）">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3459498"/>
            <a:ext cx="1562125" cy="172610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3" descr="ジャンプをしている女の子のイラスト">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1267" y="3094735"/>
            <a:ext cx="1835834" cy="2166175"/>
          </a:xfrm>
          <a:prstGeom prst="rect">
            <a:avLst/>
          </a:prstGeom>
          <a:noFill/>
          <a:extLst>
            <a:ext uri="{909E8E84-426E-40DD-AFC4-6F175D3DCCD1}">
              <a14:hiddenFill xmlns:a14="http://schemas.microsoft.com/office/drawing/2010/main">
                <a:solidFill>
                  <a:srgbClr val="FFFFFF"/>
                </a:solidFill>
              </a14:hiddenFill>
            </a:ext>
          </a:extLst>
        </p:spPr>
      </p:pic>
      <p:sp>
        <p:nvSpPr>
          <p:cNvPr id="20" name="雲形吹き出し 12"/>
          <p:cNvSpPr/>
          <p:nvPr/>
        </p:nvSpPr>
        <p:spPr>
          <a:xfrm>
            <a:off x="6263819" y="3334639"/>
            <a:ext cx="2519004" cy="777535"/>
          </a:xfrm>
          <a:prstGeom prst="cloudCallout">
            <a:avLst>
              <a:gd name="adj1" fmla="val -67857"/>
              <a:gd name="adj2" fmla="val -22628"/>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smtClean="0">
                <a:solidFill>
                  <a:schemeClr val="tx1"/>
                </a:solidFill>
              </a:rPr>
              <a:t>試さない手はない！！！</a:t>
            </a:r>
            <a:endParaRPr kumimoji="1" lang="ja-JP" altLang="en-US" sz="1100" dirty="0">
              <a:solidFill>
                <a:schemeClr val="tx1"/>
              </a:solidFill>
            </a:endParaRPr>
          </a:p>
        </p:txBody>
      </p:sp>
      <p:sp>
        <p:nvSpPr>
          <p:cNvPr id="22" name="右矢印 20"/>
          <p:cNvSpPr/>
          <p:nvPr/>
        </p:nvSpPr>
        <p:spPr>
          <a:xfrm>
            <a:off x="2966795" y="1921847"/>
            <a:ext cx="1554472" cy="484632"/>
          </a:xfrm>
          <a:prstGeom prst="rightArrow">
            <a:avLst>
              <a:gd name="adj1" fmla="val 61792"/>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smtClean="0"/>
              <a:t>希少性増加</a:t>
            </a:r>
            <a:endParaRPr kumimoji="1" lang="ja-JP" altLang="en-US" sz="1400" dirty="0"/>
          </a:p>
        </p:txBody>
      </p:sp>
      <p:sp>
        <p:nvSpPr>
          <p:cNvPr id="25" name="爆発 1 31"/>
          <p:cNvSpPr/>
          <p:nvPr/>
        </p:nvSpPr>
        <p:spPr>
          <a:xfrm>
            <a:off x="6154465" y="4177823"/>
            <a:ext cx="2628358" cy="1195393"/>
          </a:xfrm>
          <a:prstGeom prst="irregularSeal1">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smtClean="0">
                <a:solidFill>
                  <a:schemeClr val="tx1"/>
                </a:solidFill>
              </a:rPr>
              <a:t>試してみたい気持ち　高</a:t>
            </a:r>
            <a:endParaRPr kumimoji="1" lang="ja-JP" altLang="en-US" sz="1100" dirty="0">
              <a:solidFill>
                <a:schemeClr val="tx1"/>
              </a:solidFill>
            </a:endParaRPr>
          </a:p>
        </p:txBody>
      </p:sp>
      <p:sp>
        <p:nvSpPr>
          <p:cNvPr id="26" name="円/楕円 23"/>
          <p:cNvSpPr/>
          <p:nvPr/>
        </p:nvSpPr>
        <p:spPr>
          <a:xfrm>
            <a:off x="2405228" y="4065293"/>
            <a:ext cx="2116039" cy="79208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solidFill>
                  <a:schemeClr val="tx1"/>
                </a:solidFill>
              </a:rPr>
              <a:t>試してみたい気持ち　低</a:t>
            </a:r>
          </a:p>
        </p:txBody>
      </p:sp>
      <p:sp>
        <p:nvSpPr>
          <p:cNvPr id="8" name="テキスト ボックス 2"/>
          <p:cNvSpPr txBox="1"/>
          <p:nvPr/>
        </p:nvSpPr>
        <p:spPr>
          <a:xfrm>
            <a:off x="251520" y="3717258"/>
            <a:ext cx="461665" cy="1073993"/>
          </a:xfrm>
          <a:prstGeom prst="rect">
            <a:avLst/>
          </a:prstGeom>
          <a:noFill/>
        </p:spPr>
        <p:txBody>
          <a:bodyPr vert="eaVert" wrap="square" rtlCol="0">
            <a:spAutoFit/>
          </a:bodyPr>
          <a:lstStyle/>
          <a:p>
            <a:r>
              <a:rPr kumimoji="1" lang="ja-JP" altLang="en-US" dirty="0" smtClean="0">
                <a:latin typeface="メイリオ" pitchFamily="50" charset="-128"/>
                <a:ea typeface="メイリオ" pitchFamily="50" charset="-128"/>
                <a:cs typeface="メイリオ" pitchFamily="50" charset="-128"/>
              </a:rPr>
              <a:t>試用意向</a:t>
            </a:r>
            <a:endParaRPr kumimoji="1" lang="ja-JP" altLang="en-US" dirty="0">
              <a:latin typeface="メイリオ" pitchFamily="50" charset="-128"/>
              <a:ea typeface="メイリオ" pitchFamily="50" charset="-128"/>
              <a:cs typeface="メイリオ" pitchFamily="50" charset="-128"/>
            </a:endParaRPr>
          </a:p>
        </p:txBody>
      </p:sp>
      <p:sp>
        <p:nvSpPr>
          <p:cNvPr id="9" name="テキスト ボックス 6"/>
          <p:cNvSpPr txBox="1"/>
          <p:nvPr/>
        </p:nvSpPr>
        <p:spPr>
          <a:xfrm>
            <a:off x="309168" y="1756097"/>
            <a:ext cx="461665" cy="784830"/>
          </a:xfrm>
          <a:prstGeom prst="rect">
            <a:avLst/>
          </a:prstGeom>
          <a:noFill/>
        </p:spPr>
        <p:txBody>
          <a:bodyPr vert="eaVert" wrap="none" rtlCol="0">
            <a:spAutoFit/>
          </a:bodyPr>
          <a:lstStyle/>
          <a:p>
            <a:r>
              <a:rPr kumimoji="1" lang="ja-JP" altLang="en-US" dirty="0" smtClean="0">
                <a:latin typeface="メイリオ" pitchFamily="50" charset="-128"/>
                <a:ea typeface="メイリオ" pitchFamily="50" charset="-128"/>
                <a:cs typeface="メイリオ" pitchFamily="50" charset="-128"/>
              </a:rPr>
              <a:t>希少性</a:t>
            </a:r>
            <a:endParaRPr kumimoji="1" lang="ja-JP" altLang="en-US" dirty="0">
              <a:latin typeface="メイリオ" pitchFamily="50" charset="-128"/>
              <a:ea typeface="メイリオ" pitchFamily="50" charset="-128"/>
              <a:cs typeface="メイリオ" pitchFamily="50" charset="-128"/>
            </a:endParaRPr>
          </a:p>
        </p:txBody>
      </p:sp>
      <p:sp>
        <p:nvSpPr>
          <p:cNvPr id="16" name="テキスト ボックス 42"/>
          <p:cNvSpPr txBox="1"/>
          <p:nvPr/>
        </p:nvSpPr>
        <p:spPr>
          <a:xfrm>
            <a:off x="4981" y="-27384"/>
            <a:ext cx="1470675" cy="369332"/>
          </a:xfrm>
          <a:prstGeom prst="rect">
            <a:avLst/>
          </a:prstGeom>
          <a:noFill/>
        </p:spPr>
        <p:txBody>
          <a:bodyPr wrap="square" rtlCol="0">
            <a:spAutoFit/>
          </a:bodyPr>
          <a:lstStyle/>
          <a:p>
            <a:pPr algn="ctr"/>
            <a:r>
              <a:rPr lang="ja-JP" altLang="en-US" dirty="0">
                <a:solidFill>
                  <a:schemeClr val="bg1"/>
                </a:solidFill>
              </a:rPr>
              <a:t>仮説導出２</a:t>
            </a:r>
            <a:endParaRPr kumimoji="1" lang="en-US" altLang="ja-JP" dirty="0" smtClean="0"/>
          </a:p>
        </p:txBody>
      </p:sp>
    </p:spTree>
    <p:extLst>
      <p:ext uri="{BB962C8B-B14F-4D97-AF65-F5344CB8AC3E}">
        <p14:creationId xmlns:p14="http://schemas.microsoft.com/office/powerpoint/2010/main" val="34843211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下矢印 5"/>
          <p:cNvSpPr/>
          <p:nvPr/>
        </p:nvSpPr>
        <p:spPr>
          <a:xfrm>
            <a:off x="3779912" y="1412776"/>
            <a:ext cx="1152128" cy="3744416"/>
          </a:xfrm>
          <a:prstGeom prst="downArrow">
            <a:avLst>
              <a:gd name="adj1" fmla="val 38926"/>
              <a:gd name="adj2" fmla="val 50000"/>
            </a:avLst>
          </a:prstGeom>
          <a:solidFill>
            <a:schemeClr val="accent1">
              <a:lumMod val="60000"/>
              <a:lumOff val="4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p:cNvSpPr>
            <a:spLocks noGrp="1"/>
          </p:cNvSpPr>
          <p:nvPr>
            <p:ph type="title"/>
          </p:nvPr>
        </p:nvSpPr>
        <p:spPr>
          <a:xfrm>
            <a:off x="395536" y="260648"/>
            <a:ext cx="8229600" cy="1143000"/>
          </a:xfrm>
        </p:spPr>
        <p:txBody>
          <a:bodyPr>
            <a:noAutofit/>
          </a:bodyPr>
          <a:lstStyle/>
          <a:p>
            <a:r>
              <a:rPr lang="ja-JP" altLang="en-US" sz="3600" dirty="0"/>
              <a:t>合理性のない限定対象者の</a:t>
            </a:r>
            <a:r>
              <a:rPr lang="en-US" altLang="ja-JP" sz="3600" dirty="0"/>
              <a:t/>
            </a:r>
            <a:br>
              <a:rPr lang="en-US" altLang="ja-JP" sz="3600" dirty="0"/>
            </a:br>
            <a:r>
              <a:rPr lang="ja-JP" altLang="en-US" sz="3600" dirty="0"/>
              <a:t>心理フローチャート</a:t>
            </a:r>
            <a:endParaRPr kumimoji="1" lang="ja-JP" altLang="en-US" dirty="0"/>
          </a:p>
        </p:txBody>
      </p:sp>
      <p:sp>
        <p:nvSpPr>
          <p:cNvPr id="13" name="正方形/長方形 5"/>
          <p:cNvSpPr/>
          <p:nvPr/>
        </p:nvSpPr>
        <p:spPr>
          <a:xfrm>
            <a:off x="395536" y="5229200"/>
            <a:ext cx="8352928" cy="10801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200" dirty="0">
                <a:solidFill>
                  <a:schemeClr val="tx1"/>
                </a:solidFill>
              </a:rPr>
              <a:t>仮説</a:t>
            </a:r>
            <a:r>
              <a:rPr lang="en-US" altLang="ja-JP" sz="2200" dirty="0">
                <a:solidFill>
                  <a:schemeClr val="tx1"/>
                </a:solidFill>
              </a:rPr>
              <a:t>2</a:t>
            </a:r>
            <a:r>
              <a:rPr lang="ja-JP" altLang="en-US" sz="2200" dirty="0">
                <a:solidFill>
                  <a:schemeClr val="tx1"/>
                </a:solidFill>
              </a:rPr>
              <a:t>では合理性の</a:t>
            </a:r>
            <a:r>
              <a:rPr lang="ja-JP" altLang="en-US" sz="2200" dirty="0" smtClean="0">
                <a:solidFill>
                  <a:schemeClr val="tx1"/>
                </a:solidFill>
              </a:rPr>
              <a:t>低い合理性を</a:t>
            </a:r>
            <a:r>
              <a:rPr lang="ja-JP" altLang="en-US" sz="2200" dirty="0">
                <a:solidFill>
                  <a:schemeClr val="tx1"/>
                </a:solidFill>
              </a:rPr>
              <a:t>行った</a:t>
            </a:r>
            <a:r>
              <a:rPr lang="ja-JP" altLang="en-US" sz="2200">
                <a:solidFill>
                  <a:schemeClr val="tx1"/>
                </a:solidFill>
              </a:rPr>
              <a:t>際</a:t>
            </a:r>
            <a:r>
              <a:rPr lang="ja-JP" altLang="en-US" sz="2200" smtClean="0">
                <a:solidFill>
                  <a:schemeClr val="tx1"/>
                </a:solidFill>
              </a:rPr>
              <a:t>の顧客</a:t>
            </a:r>
            <a:r>
              <a:rPr lang="ja-JP" altLang="en-US" sz="2200" dirty="0">
                <a:solidFill>
                  <a:schemeClr val="tx1"/>
                </a:solidFill>
              </a:rPr>
              <a:t>の心理から</a:t>
            </a:r>
            <a:endParaRPr lang="en-US" altLang="ja-JP" sz="2200" dirty="0">
              <a:solidFill>
                <a:schemeClr val="tx1"/>
              </a:solidFill>
            </a:endParaRPr>
          </a:p>
          <a:p>
            <a:pPr algn="ctr"/>
            <a:r>
              <a:rPr lang="ja-JP" altLang="en-US" sz="2200" dirty="0">
                <a:solidFill>
                  <a:schemeClr val="tx1"/>
                </a:solidFill>
              </a:rPr>
              <a:t>希少性の新たな要因を</a:t>
            </a:r>
            <a:r>
              <a:rPr lang="ja-JP" altLang="en-US" sz="2200" dirty="0" smtClean="0">
                <a:solidFill>
                  <a:schemeClr val="tx1"/>
                </a:solidFill>
              </a:rPr>
              <a:t>探り試用</a:t>
            </a:r>
            <a:r>
              <a:rPr lang="ja-JP" altLang="en-US" sz="2200" dirty="0">
                <a:solidFill>
                  <a:schemeClr val="tx1"/>
                </a:solidFill>
              </a:rPr>
              <a:t>意向の高まりを実証する</a:t>
            </a:r>
            <a:endParaRPr lang="en-US" altLang="ja-JP" sz="2800" dirty="0">
              <a:solidFill>
                <a:schemeClr val="tx1"/>
              </a:solidFill>
            </a:endParaRPr>
          </a:p>
        </p:txBody>
      </p:sp>
      <p:sp>
        <p:nvSpPr>
          <p:cNvPr id="15" name="左中かっこ 8"/>
          <p:cNvSpPr/>
          <p:nvPr/>
        </p:nvSpPr>
        <p:spPr>
          <a:xfrm>
            <a:off x="1835696" y="1605104"/>
            <a:ext cx="360040" cy="2832008"/>
          </a:xfrm>
          <a:prstGeom prst="leftBrace">
            <a:avLst>
              <a:gd name="adj1" fmla="val 18916"/>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dirty="0"/>
          </a:p>
        </p:txBody>
      </p:sp>
      <p:sp>
        <p:nvSpPr>
          <p:cNvPr id="17" name="テキスト ボックス 10"/>
          <p:cNvSpPr txBox="1"/>
          <p:nvPr/>
        </p:nvSpPr>
        <p:spPr>
          <a:xfrm>
            <a:off x="1028111" y="2836442"/>
            <a:ext cx="1224136" cy="369332"/>
          </a:xfrm>
          <a:prstGeom prst="rect">
            <a:avLst/>
          </a:prstGeom>
          <a:noFill/>
        </p:spPr>
        <p:txBody>
          <a:bodyPr wrap="square" rtlCol="0">
            <a:spAutoFit/>
          </a:bodyPr>
          <a:lstStyle/>
          <a:p>
            <a:r>
              <a:rPr kumimoji="1" lang="ja-JP" altLang="en-US" dirty="0" smtClean="0"/>
              <a:t>仮説２</a:t>
            </a:r>
            <a:endParaRPr kumimoji="1" lang="ja-JP" altLang="en-US" dirty="0"/>
          </a:p>
        </p:txBody>
      </p:sp>
      <p:sp>
        <p:nvSpPr>
          <p:cNvPr id="5" name="テキスト ボックス 42"/>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仮説導出２</a:t>
            </a:r>
            <a:endParaRPr kumimoji="1" lang="en-US" altLang="ja-JP" dirty="0" smtClean="0"/>
          </a:p>
        </p:txBody>
      </p:sp>
      <p:sp>
        <p:nvSpPr>
          <p:cNvPr id="11" name="コンテンツ プレースホルダー 2"/>
          <p:cNvSpPr txBox="1">
            <a:spLocks/>
          </p:cNvSpPr>
          <p:nvPr/>
        </p:nvSpPr>
        <p:spPr>
          <a:xfrm>
            <a:off x="395536" y="1605104"/>
            <a:ext cx="7920880" cy="3384376"/>
          </a:xfrm>
          <a:prstGeom prst="rect">
            <a:avLst/>
          </a:prstGeom>
          <a:ln>
            <a:noFill/>
          </a:ln>
        </p:spPr>
        <p:txBody>
          <a:bodyPr vert="horz" lIns="91440" tIns="45720" rIns="91440" bIns="45720" rtlCol="0" anchor="ctr">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lgn="ctr">
              <a:buFont typeface="Arial" pitchFamily="34" charset="0"/>
              <a:buNone/>
            </a:pPr>
            <a:endParaRPr lang="en-US" altLang="ja-JP" sz="2000" dirty="0" smtClean="0"/>
          </a:p>
          <a:p>
            <a:pPr marL="0" indent="0" algn="ctr">
              <a:buFont typeface="Arial" pitchFamily="34" charset="0"/>
              <a:buNone/>
            </a:pPr>
            <a:endParaRPr lang="en-US" altLang="ja-JP" sz="2000" dirty="0" smtClean="0"/>
          </a:p>
          <a:p>
            <a:pPr marL="0" indent="0" algn="ctr">
              <a:buFont typeface="Arial" pitchFamily="34" charset="0"/>
              <a:buNone/>
            </a:pPr>
            <a:endParaRPr lang="en-US" altLang="ja-JP" sz="2000" dirty="0" smtClean="0"/>
          </a:p>
          <a:p>
            <a:pPr marL="0" indent="0" algn="ctr">
              <a:buFont typeface="Arial" pitchFamily="34" charset="0"/>
              <a:buNone/>
            </a:pPr>
            <a:endParaRPr lang="en-US" altLang="ja-JP" sz="2000" dirty="0" smtClean="0"/>
          </a:p>
          <a:p>
            <a:pPr marL="0" indent="0" algn="ctr">
              <a:buFont typeface="Arial" pitchFamily="34" charset="0"/>
              <a:buNone/>
            </a:pPr>
            <a:endParaRPr lang="ja-JP" altLang="en-US" sz="2000" dirty="0"/>
          </a:p>
        </p:txBody>
      </p:sp>
      <p:sp>
        <p:nvSpPr>
          <p:cNvPr id="16" name="角丸四角形 5"/>
          <p:cNvSpPr/>
          <p:nvPr/>
        </p:nvSpPr>
        <p:spPr>
          <a:xfrm>
            <a:off x="2843808" y="1628800"/>
            <a:ext cx="3024336" cy="3600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合理性のない顧客</a:t>
            </a:r>
            <a:r>
              <a:rPr lang="ja-JP" altLang="en-US" dirty="0" smtClean="0">
                <a:solidFill>
                  <a:schemeClr val="tx1"/>
                </a:solidFill>
              </a:rPr>
              <a:t>限定</a:t>
            </a:r>
            <a:endParaRPr lang="en-US" altLang="ja-JP" dirty="0">
              <a:solidFill>
                <a:schemeClr val="tx1"/>
              </a:solidFill>
            </a:endParaRPr>
          </a:p>
        </p:txBody>
      </p:sp>
      <p:sp>
        <p:nvSpPr>
          <p:cNvPr id="18" name="角丸四角形 10"/>
          <p:cNvSpPr/>
          <p:nvPr/>
        </p:nvSpPr>
        <p:spPr>
          <a:xfrm>
            <a:off x="2843808" y="2204864"/>
            <a:ext cx="3024336" cy="3600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20000"/>
              </a:spcBef>
            </a:pPr>
            <a:r>
              <a:rPr lang="ja-JP" altLang="en-US" dirty="0">
                <a:solidFill>
                  <a:prstClr val="black"/>
                </a:solidFill>
              </a:rPr>
              <a:t>外部認知</a:t>
            </a:r>
            <a:endParaRPr lang="en-US" altLang="ja-JP" dirty="0">
              <a:solidFill>
                <a:prstClr val="black"/>
              </a:solidFill>
            </a:endParaRPr>
          </a:p>
        </p:txBody>
      </p:sp>
      <p:sp>
        <p:nvSpPr>
          <p:cNvPr id="20" name="角丸四角形 11"/>
          <p:cNvSpPr/>
          <p:nvPr/>
        </p:nvSpPr>
        <p:spPr>
          <a:xfrm>
            <a:off x="2843808" y="2780928"/>
            <a:ext cx="3024336" cy="3600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20000"/>
              </a:spcBef>
            </a:pPr>
            <a:r>
              <a:rPr lang="ja-JP" altLang="en-US" dirty="0">
                <a:solidFill>
                  <a:prstClr val="black"/>
                </a:solidFill>
              </a:rPr>
              <a:t>希少性を感じる</a:t>
            </a:r>
            <a:endParaRPr lang="en-US" altLang="ja-JP" dirty="0">
              <a:solidFill>
                <a:prstClr val="black"/>
              </a:solidFill>
            </a:endParaRPr>
          </a:p>
        </p:txBody>
      </p:sp>
      <p:sp>
        <p:nvSpPr>
          <p:cNvPr id="21" name="角丸四角形 13"/>
          <p:cNvSpPr/>
          <p:nvPr/>
        </p:nvSpPr>
        <p:spPr>
          <a:xfrm>
            <a:off x="2843808" y="3429000"/>
            <a:ext cx="3024336" cy="3600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20000"/>
              </a:spcBef>
            </a:pPr>
            <a:r>
              <a:rPr lang="ja-JP" altLang="en-US" dirty="0">
                <a:solidFill>
                  <a:prstClr val="black"/>
                </a:solidFill>
              </a:rPr>
              <a:t>限定対象の魅力が</a:t>
            </a:r>
            <a:r>
              <a:rPr lang="ja-JP" altLang="en-US" dirty="0" smtClean="0">
                <a:solidFill>
                  <a:prstClr val="black"/>
                </a:solidFill>
              </a:rPr>
              <a:t>高まる</a:t>
            </a:r>
            <a:endParaRPr lang="ja-JP" altLang="en-US" dirty="0">
              <a:solidFill>
                <a:prstClr val="black"/>
              </a:solidFill>
            </a:endParaRPr>
          </a:p>
        </p:txBody>
      </p:sp>
      <p:sp>
        <p:nvSpPr>
          <p:cNvPr id="22" name="角丸四角形 15"/>
          <p:cNvSpPr/>
          <p:nvPr/>
        </p:nvSpPr>
        <p:spPr>
          <a:xfrm>
            <a:off x="2843808" y="4077072"/>
            <a:ext cx="3024336" cy="3600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20000"/>
              </a:spcBef>
            </a:pPr>
            <a:r>
              <a:rPr lang="ja-JP" altLang="en-US" dirty="0">
                <a:solidFill>
                  <a:prstClr val="black"/>
                </a:solidFill>
              </a:rPr>
              <a:t>試用意向が高まる</a:t>
            </a:r>
            <a:endParaRPr lang="en-US" altLang="ja-JP" dirty="0">
              <a:solidFill>
                <a:prstClr val="black"/>
              </a:solidFill>
            </a:endParaRPr>
          </a:p>
        </p:txBody>
      </p:sp>
      <p:sp>
        <p:nvSpPr>
          <p:cNvPr id="19" name="四角形吹き出し 17"/>
          <p:cNvSpPr/>
          <p:nvPr/>
        </p:nvSpPr>
        <p:spPr>
          <a:xfrm>
            <a:off x="6372200" y="1669450"/>
            <a:ext cx="1799270" cy="751438"/>
          </a:xfrm>
          <a:prstGeom prst="wedgeRectCallout">
            <a:avLst>
              <a:gd name="adj1" fmla="val -102182"/>
              <a:gd name="adj2" fmla="val 2827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希少性の新要因</a:t>
            </a:r>
            <a:endParaRPr kumimoji="1" lang="ja-JP" altLang="en-US" dirty="0"/>
          </a:p>
        </p:txBody>
      </p:sp>
    </p:spTree>
    <p:extLst>
      <p:ext uri="{BB962C8B-B14F-4D97-AF65-F5344CB8AC3E}">
        <p14:creationId xmlns:p14="http://schemas.microsoft.com/office/powerpoint/2010/main" val="345782432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仮説２</a:t>
            </a:r>
            <a:endParaRPr kumimoji="1" lang="ja-JP" altLang="en-US" dirty="0"/>
          </a:p>
        </p:txBody>
      </p:sp>
      <p:sp>
        <p:nvSpPr>
          <p:cNvPr id="5" name="テキスト ボックス 3"/>
          <p:cNvSpPr txBox="1"/>
          <p:nvPr/>
        </p:nvSpPr>
        <p:spPr>
          <a:xfrm>
            <a:off x="611560" y="2234045"/>
            <a:ext cx="7704856" cy="1892826"/>
          </a:xfrm>
          <a:prstGeom prst="rect">
            <a:avLst/>
          </a:prstGeom>
          <a:noFill/>
          <a:ln w="28575">
            <a:solidFill>
              <a:schemeClr val="tx1"/>
            </a:solidFill>
          </a:ln>
        </p:spPr>
        <p:txBody>
          <a:bodyPr wrap="square" rtlCol="0" anchor="ctr">
            <a:spAutoFit/>
          </a:bodyPr>
          <a:lstStyle/>
          <a:p>
            <a:pPr algn="ctr"/>
            <a:endParaRPr lang="en-US" altLang="ja-JP" sz="2400" dirty="0"/>
          </a:p>
          <a:p>
            <a:pPr algn="ctr"/>
            <a:r>
              <a:rPr lang="ja-JP" altLang="en-US" sz="2800" dirty="0" smtClean="0"/>
              <a:t>合理性の低い限定をしたとき、</a:t>
            </a:r>
            <a:endParaRPr lang="en-US" altLang="ja-JP" sz="2800" dirty="0" smtClean="0"/>
          </a:p>
          <a:p>
            <a:pPr algn="ctr"/>
            <a:r>
              <a:rPr lang="ja-JP" altLang="en-US" sz="2800" dirty="0" smtClean="0"/>
              <a:t>割引</a:t>
            </a:r>
            <a:r>
              <a:rPr lang="ja-JP" altLang="en-US" sz="2800" dirty="0"/>
              <a:t>やサービスに対する</a:t>
            </a:r>
            <a:endParaRPr kumimoji="1" lang="en-US" altLang="ja-JP" sz="2400" dirty="0"/>
          </a:p>
          <a:p>
            <a:pPr algn="ctr"/>
            <a:r>
              <a:rPr lang="ja-JP" altLang="en-US" sz="2800" dirty="0"/>
              <a:t>好ましさ（試用意向）が高まる</a:t>
            </a:r>
          </a:p>
          <a:p>
            <a:endParaRPr lang="ja-JP" altLang="en-US" sz="900" dirty="0"/>
          </a:p>
        </p:txBody>
      </p:sp>
    </p:spTree>
    <p:extLst>
      <p:ext uri="{BB962C8B-B14F-4D97-AF65-F5344CB8AC3E}">
        <p14:creationId xmlns:p14="http://schemas.microsoft.com/office/powerpoint/2010/main" val="1784135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a:spLocks noGrp="1"/>
          </p:cNvSpPr>
          <p:nvPr>
            <p:ph type="title"/>
          </p:nvPr>
        </p:nvSpPr>
        <p:spPr/>
        <p:txBody>
          <a:bodyPr/>
          <a:lstStyle/>
          <a:p>
            <a:r>
              <a:rPr lang="ja-JP" altLang="en-US" dirty="0"/>
              <a:t>研究の</a:t>
            </a:r>
            <a:r>
              <a:rPr lang="ja-JP" altLang="en-US" dirty="0" smtClean="0"/>
              <a:t>流れ</a:t>
            </a:r>
            <a:endParaRPr kumimoji="1" lang="ja-JP" altLang="en-US" dirty="0"/>
          </a:p>
        </p:txBody>
      </p:sp>
      <p:sp>
        <p:nvSpPr>
          <p:cNvPr id="5" name="コンテンツ プレースホルダー 2"/>
          <p:cNvSpPr>
            <a:spLocks noGrp="1"/>
          </p:cNvSpPr>
          <p:nvPr>
            <p:ph idx="1"/>
          </p:nvPr>
        </p:nvSpPr>
        <p:spPr/>
        <p:txBody>
          <a:bodyPr/>
          <a:lstStyle/>
          <a:p>
            <a:r>
              <a:rPr kumimoji="1" lang="ja-JP" altLang="en-US" dirty="0"/>
              <a:t>現状分析</a:t>
            </a:r>
            <a:endParaRPr kumimoji="1" lang="en-US" altLang="ja-JP" dirty="0"/>
          </a:p>
          <a:p>
            <a:r>
              <a:rPr lang="ja-JP" altLang="en-US" dirty="0"/>
              <a:t>先行研究</a:t>
            </a:r>
            <a:endParaRPr lang="en-US" altLang="ja-JP" dirty="0"/>
          </a:p>
          <a:p>
            <a:r>
              <a:rPr lang="ja-JP" altLang="en-US" dirty="0"/>
              <a:t>仮説導出</a:t>
            </a:r>
            <a:endParaRPr lang="en-US" altLang="ja-JP" dirty="0"/>
          </a:p>
          <a:p>
            <a:r>
              <a:rPr lang="ja-JP" altLang="en-US" dirty="0"/>
              <a:t>仮説</a:t>
            </a:r>
            <a:endParaRPr lang="en-US" altLang="ja-JP" dirty="0"/>
          </a:p>
          <a:p>
            <a:r>
              <a:rPr lang="ja-JP" altLang="en-US" dirty="0">
                <a:solidFill>
                  <a:srgbClr val="FF0000"/>
                </a:solidFill>
              </a:rPr>
              <a:t>仮説の</a:t>
            </a:r>
            <a:r>
              <a:rPr lang="ja-JP" altLang="en-US" dirty="0" smtClean="0">
                <a:solidFill>
                  <a:srgbClr val="FF0000"/>
                </a:solidFill>
              </a:rPr>
              <a:t>検証</a:t>
            </a:r>
            <a:endParaRPr lang="en-US" altLang="ja-JP" dirty="0">
              <a:solidFill>
                <a:srgbClr val="FF0000"/>
              </a:solidFill>
            </a:endParaRPr>
          </a:p>
          <a:p>
            <a:r>
              <a:rPr lang="ja-JP" altLang="en-US" dirty="0" smtClean="0"/>
              <a:t>インプリケーション</a:t>
            </a:r>
            <a:endParaRPr lang="en-US" altLang="ja-JP" dirty="0"/>
          </a:p>
          <a:p>
            <a:endParaRPr kumimoji="1" lang="ja-JP"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3933056"/>
            <a:ext cx="2304256"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125187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51520" y="404665"/>
            <a:ext cx="8579296" cy="3024335"/>
          </a:xfrm>
          <a:ln w="38100">
            <a:solidFill>
              <a:schemeClr val="tx1"/>
            </a:solidFill>
          </a:ln>
        </p:spPr>
        <p:txBody>
          <a:bodyPr>
            <a:normAutofit fontScale="77500" lnSpcReduction="20000"/>
          </a:bodyPr>
          <a:lstStyle/>
          <a:p>
            <a:pPr marL="0" indent="0">
              <a:buNone/>
            </a:pPr>
            <a:endParaRPr lang="en-US" altLang="ja-JP" sz="1400" dirty="0"/>
          </a:p>
          <a:p>
            <a:pPr marL="0" indent="0">
              <a:buNone/>
            </a:pPr>
            <a:r>
              <a:rPr lang="ja-JP" altLang="en-US" dirty="0" smtClean="0"/>
              <a:t>仮説</a:t>
            </a:r>
            <a:r>
              <a:rPr lang="ja-JP" altLang="en-US" dirty="0"/>
              <a:t>１ </a:t>
            </a:r>
          </a:p>
          <a:p>
            <a:pPr marL="0" indent="0">
              <a:buNone/>
            </a:pPr>
            <a:r>
              <a:rPr lang="ja-JP" altLang="en-US" dirty="0" smtClean="0"/>
              <a:t>　「女性限定」と「誕生月が奇数の方限定」合理性の低い顧客限定をすることで、対象者が外部　認知するか</a:t>
            </a:r>
            <a:endParaRPr lang="en-US" altLang="ja-JP" dirty="0" smtClean="0"/>
          </a:p>
          <a:p>
            <a:pPr marL="0" indent="0">
              <a:buNone/>
            </a:pPr>
            <a:endParaRPr lang="en-US" altLang="ja-JP" dirty="0" smtClean="0"/>
          </a:p>
          <a:p>
            <a:pPr marL="0" indent="0">
              <a:buNone/>
            </a:pPr>
            <a:r>
              <a:rPr lang="ja-JP" altLang="en-US" dirty="0" smtClean="0"/>
              <a:t>仮説２</a:t>
            </a:r>
            <a:endParaRPr lang="en-US" altLang="ja-JP" dirty="0" smtClean="0"/>
          </a:p>
          <a:p>
            <a:pPr marL="0" indent="0">
              <a:buNone/>
            </a:pPr>
            <a:r>
              <a:rPr lang="ja-JP" altLang="en-US" dirty="0"/>
              <a:t>　</a:t>
            </a:r>
            <a:r>
              <a:rPr lang="ja-JP" altLang="en-US" dirty="0" smtClean="0"/>
              <a:t>合理性の低い限定をすると、割引やサービスに対する希</a:t>
            </a:r>
            <a:endParaRPr lang="en-US" altLang="ja-JP" dirty="0" smtClean="0"/>
          </a:p>
          <a:p>
            <a:pPr marL="0" indent="0">
              <a:buNone/>
            </a:pPr>
            <a:r>
              <a:rPr lang="ja-JP" altLang="en-US" dirty="0"/>
              <a:t>　</a:t>
            </a:r>
            <a:r>
              <a:rPr lang="ja-JP" altLang="en-US" dirty="0" smtClean="0"/>
              <a:t>少性が高まり、試用意向に繋がるのか。</a:t>
            </a:r>
            <a:endParaRPr lang="ja-JP" altLang="en-US" dirty="0"/>
          </a:p>
        </p:txBody>
      </p:sp>
      <p:sp>
        <p:nvSpPr>
          <p:cNvPr id="4" name="テキスト ボックス 3"/>
          <p:cNvSpPr txBox="1"/>
          <p:nvPr/>
        </p:nvSpPr>
        <p:spPr>
          <a:xfrm>
            <a:off x="1274763" y="4354513"/>
            <a:ext cx="7000557" cy="1384300"/>
          </a:xfrm>
          <a:prstGeom prst="rect">
            <a:avLst/>
          </a:prstGeom>
          <a:noFill/>
        </p:spPr>
        <p:txBody>
          <a:bodyPr wrap="square" rtlCol="0">
            <a:spAutoFit/>
          </a:bodyPr>
          <a:lstStyle/>
          <a:p>
            <a:pPr algn="ctr"/>
            <a:r>
              <a:rPr kumimoji="1" lang="ja-JP" altLang="en-US" sz="2800" dirty="0"/>
              <a:t>「女性限定」は合理性が高く</a:t>
            </a:r>
            <a:endParaRPr kumimoji="1" lang="en-US" altLang="ja-JP" sz="2800" dirty="0"/>
          </a:p>
          <a:p>
            <a:pPr algn="ctr"/>
            <a:r>
              <a:rPr kumimoji="1" lang="ja-JP" altLang="en-US" sz="2800" dirty="0"/>
              <a:t>「誕生月が奇数の方限定」は</a:t>
            </a:r>
          </a:p>
          <a:p>
            <a:pPr algn="ctr"/>
            <a:r>
              <a:rPr kumimoji="1" lang="ja-JP" altLang="en-US" sz="2800" dirty="0"/>
              <a:t>合理性が低いかどうかを調査</a:t>
            </a:r>
          </a:p>
        </p:txBody>
      </p:sp>
      <p:sp>
        <p:nvSpPr>
          <p:cNvPr id="5" name="テキスト ボックス 42"/>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仮説の検証</a:t>
            </a:r>
            <a:endParaRPr kumimoji="1" lang="en-US" altLang="ja-JP" dirty="0" smtClean="0"/>
          </a:p>
        </p:txBody>
      </p:sp>
    </p:spTree>
    <p:extLst>
      <p:ext uri="{BB962C8B-B14F-4D97-AF65-F5344CB8AC3E}">
        <p14:creationId xmlns:p14="http://schemas.microsoft.com/office/powerpoint/2010/main" val="18242434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事前調査</a:t>
            </a:r>
            <a:endParaRPr kumimoji="1" lang="ja-JP" altLang="en-US" dirty="0"/>
          </a:p>
        </p:txBody>
      </p:sp>
      <p:sp>
        <p:nvSpPr>
          <p:cNvPr id="3" name="コンテンツ プレースホルダー 2"/>
          <p:cNvSpPr>
            <a:spLocks noGrp="1"/>
          </p:cNvSpPr>
          <p:nvPr>
            <p:ph idx="1"/>
          </p:nvPr>
        </p:nvSpPr>
        <p:spPr>
          <a:xfrm>
            <a:off x="509110" y="1184603"/>
            <a:ext cx="8229600" cy="372190"/>
          </a:xfrm>
        </p:spPr>
        <p:txBody>
          <a:bodyPr>
            <a:normAutofit/>
          </a:bodyPr>
          <a:lstStyle/>
          <a:p>
            <a:pPr marL="0" indent="0">
              <a:buNone/>
            </a:pPr>
            <a:r>
              <a:rPr kumimoji="1" lang="ja-JP" altLang="en-US" sz="1800" dirty="0" smtClean="0"/>
              <a:t>「大学生対象の割引サービスに関する意識調査」として、アンケートを実施。</a:t>
            </a:r>
            <a:endParaRPr kumimoji="1" lang="en-US" altLang="ja-JP" sz="1800" dirty="0" smtClean="0"/>
          </a:p>
          <a:p>
            <a:pPr marL="0" indent="0">
              <a:buNone/>
            </a:pPr>
            <a:endParaRPr kumimoji="1" lang="ja-JP" altLang="en-US" sz="1800" dirty="0"/>
          </a:p>
        </p:txBody>
      </p:sp>
      <p:sp>
        <p:nvSpPr>
          <p:cNvPr id="7" name="テキスト ボックス 6"/>
          <p:cNvSpPr txBox="1"/>
          <p:nvPr/>
        </p:nvSpPr>
        <p:spPr>
          <a:xfrm>
            <a:off x="1133631" y="1719244"/>
            <a:ext cx="7048400" cy="646331"/>
          </a:xfrm>
          <a:prstGeom prst="rect">
            <a:avLst/>
          </a:prstGeom>
          <a:noFill/>
        </p:spPr>
        <p:txBody>
          <a:bodyPr wrap="square" rtlCol="0">
            <a:spAutoFit/>
          </a:bodyPr>
          <a:lstStyle/>
          <a:p>
            <a:pPr algn="ctr"/>
            <a:r>
              <a:rPr kumimoji="1" lang="ja-JP" altLang="en-US" dirty="0" smtClean="0"/>
              <a:t>「女性限定」と</a:t>
            </a:r>
            <a:r>
              <a:rPr lang="ja-JP" altLang="en-US" dirty="0" smtClean="0"/>
              <a:t>「誕生月が奇数の方限定」が</a:t>
            </a:r>
            <a:endParaRPr lang="en-US" altLang="ja-JP" dirty="0" smtClean="0"/>
          </a:p>
          <a:p>
            <a:pPr algn="ctr"/>
            <a:r>
              <a:rPr lang="ja-JP" altLang="en-US" b="1" dirty="0" smtClean="0">
                <a:solidFill>
                  <a:srgbClr val="FF0000"/>
                </a:solidFill>
              </a:rPr>
              <a:t>合理性の高低の差があること</a:t>
            </a:r>
            <a:r>
              <a:rPr lang="ja-JP" altLang="en-US" dirty="0" smtClean="0"/>
              <a:t>を検証する。</a:t>
            </a:r>
            <a:endParaRPr kumimoji="1" lang="en-US" altLang="ja-JP" dirty="0" smtClean="0"/>
          </a:p>
        </p:txBody>
      </p:sp>
      <p:sp>
        <p:nvSpPr>
          <p:cNvPr id="8" name="正方形/長方形 7"/>
          <p:cNvSpPr/>
          <p:nvPr/>
        </p:nvSpPr>
        <p:spPr>
          <a:xfrm>
            <a:off x="1149537" y="1556792"/>
            <a:ext cx="7016588" cy="971237"/>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22" name="図 8"/>
          <p:cNvPicPr/>
          <p:nvPr/>
        </p:nvPicPr>
        <p:blipFill>
          <a:blip r:embed="rId3" cstate="print"/>
          <a:srcRect/>
          <a:stretch>
            <a:fillRect/>
          </a:stretch>
        </p:blipFill>
        <p:spPr bwMode="auto">
          <a:xfrm>
            <a:off x="1461545" y="3367142"/>
            <a:ext cx="5643432" cy="843915"/>
          </a:xfrm>
          <a:prstGeom prst="rect">
            <a:avLst/>
          </a:prstGeom>
          <a:noFill/>
          <a:ln w="9525">
            <a:noFill/>
            <a:miter lim="800000"/>
            <a:headEnd/>
            <a:tailEnd/>
          </a:ln>
        </p:spPr>
      </p:pic>
      <p:pic>
        <p:nvPicPr>
          <p:cNvPr id="23" name="図 9"/>
          <p:cNvPicPr/>
          <p:nvPr/>
        </p:nvPicPr>
        <p:blipFill>
          <a:blip r:embed="rId4" cstate="print"/>
          <a:srcRect/>
          <a:stretch>
            <a:fillRect/>
          </a:stretch>
        </p:blipFill>
        <p:spPr bwMode="auto">
          <a:xfrm>
            <a:off x="1461543" y="5246670"/>
            <a:ext cx="5563351" cy="894080"/>
          </a:xfrm>
          <a:prstGeom prst="rect">
            <a:avLst/>
          </a:prstGeom>
          <a:noFill/>
          <a:ln w="9525">
            <a:noFill/>
            <a:miter lim="800000"/>
            <a:headEnd/>
            <a:tailEnd/>
          </a:ln>
        </p:spPr>
      </p:pic>
      <p:sp>
        <p:nvSpPr>
          <p:cNvPr id="24" name="テキスト ボックス 10"/>
          <p:cNvSpPr txBox="1"/>
          <p:nvPr/>
        </p:nvSpPr>
        <p:spPr>
          <a:xfrm>
            <a:off x="395536" y="2780928"/>
            <a:ext cx="8424936" cy="738664"/>
          </a:xfrm>
          <a:prstGeom prst="rect">
            <a:avLst/>
          </a:prstGeom>
          <a:noFill/>
        </p:spPr>
        <p:txBody>
          <a:bodyPr wrap="square" rtlCol="0">
            <a:spAutoFit/>
          </a:bodyPr>
          <a:lstStyle/>
          <a:p>
            <a:r>
              <a:rPr lang="ja-JP" altLang="ja-JP" sz="1200" dirty="0"/>
              <a:t>「スターバックス・コーヒー」が「女性</a:t>
            </a:r>
            <a:r>
              <a:rPr lang="ja-JP" altLang="ja-JP" sz="1200" dirty="0" smtClean="0"/>
              <a:t>」</a:t>
            </a:r>
            <a:r>
              <a:rPr lang="ja-JP" altLang="en-US" sz="1200" dirty="0" smtClean="0"/>
              <a:t>「誕生月が奇数の方」</a:t>
            </a:r>
            <a:r>
              <a:rPr lang="ja-JP" altLang="ja-JP" sz="1200" dirty="0" smtClean="0"/>
              <a:t>に</a:t>
            </a:r>
            <a:r>
              <a:rPr lang="ja-JP" altLang="ja-JP" sz="1200" dirty="0"/>
              <a:t>限定して割引サービスを実施すること</a:t>
            </a:r>
            <a:r>
              <a:rPr lang="ja-JP" altLang="ja-JP" sz="1200" dirty="0" smtClean="0"/>
              <a:t>に「</a:t>
            </a:r>
            <a:r>
              <a:rPr lang="ja-JP" altLang="ja-JP" sz="1200" dirty="0"/>
              <a:t>違和感」はありますか</a:t>
            </a:r>
            <a:r>
              <a:rPr lang="ja-JP" altLang="ja-JP" sz="1200" dirty="0" smtClean="0"/>
              <a:t>。当てはまる</a:t>
            </a:r>
            <a:r>
              <a:rPr lang="ja-JP" altLang="ja-JP" sz="1200" dirty="0"/>
              <a:t>ものの番号に○をおつけください。</a:t>
            </a:r>
          </a:p>
          <a:p>
            <a:endParaRPr kumimoji="1" lang="ja-JP" altLang="en-US" dirty="0"/>
          </a:p>
        </p:txBody>
      </p:sp>
      <p:sp>
        <p:nvSpPr>
          <p:cNvPr id="25" name="テキスト ボックス 11"/>
          <p:cNvSpPr txBox="1"/>
          <p:nvPr/>
        </p:nvSpPr>
        <p:spPr>
          <a:xfrm>
            <a:off x="343204" y="4653136"/>
            <a:ext cx="8492511" cy="738664"/>
          </a:xfrm>
          <a:prstGeom prst="rect">
            <a:avLst/>
          </a:prstGeom>
          <a:noFill/>
        </p:spPr>
        <p:txBody>
          <a:bodyPr wrap="square" rtlCol="0">
            <a:spAutoFit/>
          </a:bodyPr>
          <a:lstStyle/>
          <a:p>
            <a:r>
              <a:rPr lang="ja-JP" altLang="ja-JP" sz="1200" dirty="0"/>
              <a:t>「スターバックス・コーヒー」が「女性</a:t>
            </a:r>
            <a:r>
              <a:rPr lang="ja-JP" altLang="ja-JP" sz="1200" dirty="0" smtClean="0"/>
              <a:t>」</a:t>
            </a:r>
            <a:r>
              <a:rPr lang="ja-JP" altLang="en-US" sz="1200" dirty="0" smtClean="0"/>
              <a:t>「</a:t>
            </a:r>
            <a:r>
              <a:rPr lang="ja-JP" altLang="en-US" sz="1200" dirty="0"/>
              <a:t>誕生月が奇数の方」</a:t>
            </a:r>
            <a:r>
              <a:rPr lang="ja-JP" altLang="ja-JP" sz="1200" dirty="0" smtClean="0"/>
              <a:t>に</a:t>
            </a:r>
            <a:r>
              <a:rPr lang="ja-JP" altLang="ja-JP" sz="1200" dirty="0"/>
              <a:t>限定して割引サービスを実施することに「納得感」はありますか</a:t>
            </a:r>
            <a:r>
              <a:rPr lang="ja-JP" altLang="ja-JP" sz="1200" dirty="0" smtClean="0"/>
              <a:t>。当てはまる</a:t>
            </a:r>
            <a:r>
              <a:rPr lang="ja-JP" altLang="ja-JP" sz="1200" dirty="0"/>
              <a:t>ものの番号に○をおつけください。</a:t>
            </a:r>
          </a:p>
          <a:p>
            <a:endParaRPr kumimoji="1" lang="ja-JP" altLang="en-US" dirty="0"/>
          </a:p>
        </p:txBody>
      </p:sp>
      <p:sp>
        <p:nvSpPr>
          <p:cNvPr id="26" name="円/楕円 12"/>
          <p:cNvSpPr/>
          <p:nvPr/>
        </p:nvSpPr>
        <p:spPr>
          <a:xfrm>
            <a:off x="1935564" y="3312908"/>
            <a:ext cx="2304256" cy="713241"/>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7" name="テキスト ボックス 13"/>
          <p:cNvSpPr txBox="1"/>
          <p:nvPr/>
        </p:nvSpPr>
        <p:spPr>
          <a:xfrm>
            <a:off x="5493993" y="4026391"/>
            <a:ext cx="933887" cy="369332"/>
          </a:xfrm>
          <a:prstGeom prst="rect">
            <a:avLst/>
          </a:prstGeom>
          <a:noFill/>
        </p:spPr>
        <p:txBody>
          <a:bodyPr wrap="square" rtlCol="0">
            <a:spAutoFit/>
          </a:bodyPr>
          <a:lstStyle/>
          <a:p>
            <a:pPr algn="ctr"/>
            <a:r>
              <a:rPr kumimoji="1" lang="ja-JP" altLang="en-US" dirty="0" smtClean="0"/>
              <a:t>女性</a:t>
            </a:r>
            <a:endParaRPr kumimoji="1" lang="en-US" altLang="ja-JP" dirty="0" smtClean="0"/>
          </a:p>
        </p:txBody>
      </p:sp>
      <p:sp>
        <p:nvSpPr>
          <p:cNvPr id="28" name="テキスト ボックス 14"/>
          <p:cNvSpPr txBox="1"/>
          <p:nvPr/>
        </p:nvSpPr>
        <p:spPr>
          <a:xfrm>
            <a:off x="2339752" y="5887336"/>
            <a:ext cx="933887" cy="369332"/>
          </a:xfrm>
          <a:prstGeom prst="rect">
            <a:avLst/>
          </a:prstGeom>
          <a:noFill/>
        </p:spPr>
        <p:txBody>
          <a:bodyPr wrap="square" rtlCol="0">
            <a:spAutoFit/>
          </a:bodyPr>
          <a:lstStyle/>
          <a:p>
            <a:pPr algn="ctr"/>
            <a:r>
              <a:rPr kumimoji="1" lang="ja-JP" altLang="en-US" dirty="0" smtClean="0"/>
              <a:t>誕生月</a:t>
            </a:r>
            <a:endParaRPr kumimoji="1" lang="en-US" altLang="ja-JP" dirty="0" smtClean="0"/>
          </a:p>
        </p:txBody>
      </p:sp>
      <p:sp>
        <p:nvSpPr>
          <p:cNvPr id="29" name="テキスト ボックス 15"/>
          <p:cNvSpPr txBox="1"/>
          <p:nvPr/>
        </p:nvSpPr>
        <p:spPr>
          <a:xfrm>
            <a:off x="2491699" y="4028201"/>
            <a:ext cx="933887" cy="369332"/>
          </a:xfrm>
          <a:prstGeom prst="rect">
            <a:avLst/>
          </a:prstGeom>
          <a:noFill/>
        </p:spPr>
        <p:txBody>
          <a:bodyPr wrap="square" rtlCol="0">
            <a:spAutoFit/>
          </a:bodyPr>
          <a:lstStyle/>
          <a:p>
            <a:pPr algn="ctr"/>
            <a:r>
              <a:rPr kumimoji="1" lang="ja-JP" altLang="en-US" dirty="0" smtClean="0"/>
              <a:t>誕生月</a:t>
            </a:r>
            <a:endParaRPr kumimoji="1" lang="en-US" altLang="ja-JP" dirty="0" smtClean="0"/>
          </a:p>
        </p:txBody>
      </p:sp>
      <p:sp>
        <p:nvSpPr>
          <p:cNvPr id="30" name="テキスト ボックス 16"/>
          <p:cNvSpPr txBox="1"/>
          <p:nvPr/>
        </p:nvSpPr>
        <p:spPr>
          <a:xfrm>
            <a:off x="5277969" y="5962240"/>
            <a:ext cx="933887" cy="369332"/>
          </a:xfrm>
          <a:prstGeom prst="rect">
            <a:avLst/>
          </a:prstGeom>
          <a:noFill/>
        </p:spPr>
        <p:txBody>
          <a:bodyPr wrap="square" rtlCol="0">
            <a:spAutoFit/>
          </a:bodyPr>
          <a:lstStyle/>
          <a:p>
            <a:pPr algn="ctr"/>
            <a:r>
              <a:rPr kumimoji="1" lang="ja-JP" altLang="en-US" dirty="0" smtClean="0"/>
              <a:t>女性</a:t>
            </a:r>
            <a:endParaRPr kumimoji="1" lang="en-US" altLang="ja-JP" dirty="0" smtClean="0"/>
          </a:p>
        </p:txBody>
      </p:sp>
      <p:sp>
        <p:nvSpPr>
          <p:cNvPr id="31" name="円/楕円 17"/>
          <p:cNvSpPr/>
          <p:nvPr/>
        </p:nvSpPr>
        <p:spPr>
          <a:xfrm>
            <a:off x="4341865" y="5157192"/>
            <a:ext cx="2304256" cy="713241"/>
          </a:xfrm>
          <a:prstGeom prst="ellipse">
            <a:avLst/>
          </a:prstGeom>
          <a:noFill/>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2" name="円/楕円 18"/>
          <p:cNvSpPr/>
          <p:nvPr/>
        </p:nvSpPr>
        <p:spPr>
          <a:xfrm>
            <a:off x="4341865" y="3260494"/>
            <a:ext cx="2304256" cy="713241"/>
          </a:xfrm>
          <a:prstGeom prst="ellipse">
            <a:avLst/>
          </a:prstGeom>
          <a:noFill/>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3" name="円/楕円 19"/>
          <p:cNvSpPr/>
          <p:nvPr/>
        </p:nvSpPr>
        <p:spPr>
          <a:xfrm>
            <a:off x="1935564" y="5174095"/>
            <a:ext cx="2304256" cy="713241"/>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6" name="直線コネクタ 5"/>
          <p:cNvCxnSpPr/>
          <p:nvPr/>
        </p:nvCxnSpPr>
        <p:spPr>
          <a:xfrm>
            <a:off x="4283261" y="3367142"/>
            <a:ext cx="0" cy="49390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テキスト ボックス 9"/>
          <p:cNvSpPr txBox="1"/>
          <p:nvPr/>
        </p:nvSpPr>
        <p:spPr>
          <a:xfrm>
            <a:off x="3648826" y="3841725"/>
            <a:ext cx="1268870" cy="307777"/>
          </a:xfrm>
          <a:prstGeom prst="rect">
            <a:avLst/>
          </a:prstGeom>
          <a:noFill/>
        </p:spPr>
        <p:txBody>
          <a:bodyPr wrap="square" rtlCol="0">
            <a:spAutoFit/>
          </a:bodyPr>
          <a:lstStyle/>
          <a:p>
            <a:pPr algn="ctr"/>
            <a:r>
              <a:rPr kumimoji="1" lang="en-US" altLang="ja-JP" sz="1400" dirty="0" smtClean="0"/>
              <a:t>3.5</a:t>
            </a:r>
            <a:endParaRPr kumimoji="1" lang="ja-JP" altLang="en-US" dirty="0"/>
          </a:p>
        </p:txBody>
      </p:sp>
      <p:sp>
        <p:nvSpPr>
          <p:cNvPr id="34" name="テキスト ボックス 33"/>
          <p:cNvSpPr txBox="1"/>
          <p:nvPr/>
        </p:nvSpPr>
        <p:spPr>
          <a:xfrm>
            <a:off x="6698138" y="3257636"/>
            <a:ext cx="2448272" cy="830997"/>
          </a:xfrm>
          <a:prstGeom prst="rect">
            <a:avLst/>
          </a:prstGeom>
          <a:noFill/>
        </p:spPr>
        <p:txBody>
          <a:bodyPr wrap="square" rtlCol="0">
            <a:spAutoFit/>
          </a:bodyPr>
          <a:lstStyle/>
          <a:p>
            <a:pPr algn="ctr"/>
            <a:r>
              <a:rPr kumimoji="1" lang="ja-JP" altLang="en-US" sz="1600" dirty="0" smtClean="0"/>
              <a:t>○○値</a:t>
            </a:r>
            <a:r>
              <a:rPr kumimoji="1" lang="en-US" altLang="ja-JP" sz="1600" dirty="0" smtClean="0"/>
              <a:t>3.5</a:t>
            </a:r>
            <a:r>
              <a:rPr kumimoji="1" lang="ja-JP" altLang="en-US" sz="1600" dirty="0" smtClean="0"/>
              <a:t>以上に</a:t>
            </a:r>
            <a:endParaRPr kumimoji="1" lang="en-US" altLang="ja-JP" sz="1600" dirty="0" smtClean="0"/>
          </a:p>
          <a:p>
            <a:pPr algn="ctr"/>
            <a:r>
              <a:rPr kumimoji="1" lang="ja-JP" altLang="en-US" sz="1600" dirty="0" smtClean="0"/>
              <a:t>「女性限定」が位置するのが理想！</a:t>
            </a:r>
            <a:endParaRPr kumimoji="1" lang="ja-JP" altLang="en-US" dirty="0"/>
          </a:p>
        </p:txBody>
      </p:sp>
      <p:cxnSp>
        <p:nvCxnSpPr>
          <p:cNvPr id="35" name="直線コネクタ 34"/>
          <p:cNvCxnSpPr/>
          <p:nvPr/>
        </p:nvCxnSpPr>
        <p:spPr>
          <a:xfrm>
            <a:off x="4283261" y="5310936"/>
            <a:ext cx="0" cy="49390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テキスト ボックス 35"/>
          <p:cNvSpPr txBox="1"/>
          <p:nvPr/>
        </p:nvSpPr>
        <p:spPr>
          <a:xfrm>
            <a:off x="3648826" y="5785519"/>
            <a:ext cx="1268870" cy="307777"/>
          </a:xfrm>
          <a:prstGeom prst="rect">
            <a:avLst/>
          </a:prstGeom>
          <a:noFill/>
        </p:spPr>
        <p:txBody>
          <a:bodyPr wrap="square" rtlCol="0">
            <a:spAutoFit/>
          </a:bodyPr>
          <a:lstStyle/>
          <a:p>
            <a:pPr algn="ctr"/>
            <a:r>
              <a:rPr kumimoji="1" lang="en-US" altLang="ja-JP" sz="1400" dirty="0" smtClean="0"/>
              <a:t>3.5</a:t>
            </a:r>
            <a:endParaRPr kumimoji="1" lang="ja-JP" altLang="en-US" dirty="0"/>
          </a:p>
        </p:txBody>
      </p:sp>
      <p:sp>
        <p:nvSpPr>
          <p:cNvPr id="37" name="テキスト ボックス 36"/>
          <p:cNvSpPr txBox="1"/>
          <p:nvPr/>
        </p:nvSpPr>
        <p:spPr>
          <a:xfrm>
            <a:off x="6720854" y="5157460"/>
            <a:ext cx="2448272" cy="830997"/>
          </a:xfrm>
          <a:prstGeom prst="rect">
            <a:avLst/>
          </a:prstGeom>
          <a:noFill/>
        </p:spPr>
        <p:txBody>
          <a:bodyPr wrap="square" rtlCol="0">
            <a:spAutoFit/>
          </a:bodyPr>
          <a:lstStyle/>
          <a:p>
            <a:pPr algn="ctr"/>
            <a:r>
              <a:rPr kumimoji="1" lang="ja-JP" altLang="en-US" sz="1600" dirty="0" smtClean="0"/>
              <a:t>○○値</a:t>
            </a:r>
            <a:r>
              <a:rPr kumimoji="1" lang="en-US" altLang="ja-JP" sz="1600" dirty="0" smtClean="0"/>
              <a:t>3.5</a:t>
            </a:r>
            <a:r>
              <a:rPr kumimoji="1" lang="ja-JP" altLang="en-US" sz="1600" dirty="0" smtClean="0"/>
              <a:t>以上に</a:t>
            </a:r>
            <a:endParaRPr kumimoji="1" lang="en-US" altLang="ja-JP" sz="1600" dirty="0" smtClean="0"/>
          </a:p>
          <a:p>
            <a:pPr algn="ctr"/>
            <a:r>
              <a:rPr kumimoji="1" lang="ja-JP" altLang="en-US" sz="1600" dirty="0" smtClean="0"/>
              <a:t>「女性限定」が位置するのが理想！</a:t>
            </a:r>
            <a:endParaRPr kumimoji="1" lang="ja-JP" altLang="en-US" dirty="0"/>
          </a:p>
        </p:txBody>
      </p:sp>
      <p:sp>
        <p:nvSpPr>
          <p:cNvPr id="38" name="テキスト ボックス 42"/>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仮説の検証</a:t>
            </a:r>
            <a:endParaRPr kumimoji="1" lang="en-US" altLang="ja-JP" dirty="0" smtClean="0"/>
          </a:p>
        </p:txBody>
      </p:sp>
    </p:spTree>
    <p:extLst>
      <p:ext uri="{BB962C8B-B14F-4D97-AF65-F5344CB8AC3E}">
        <p14:creationId xmlns:p14="http://schemas.microsoft.com/office/powerpoint/2010/main" val="27013033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a:t>合理性（</a:t>
            </a:r>
            <a:r>
              <a:rPr lang="ja-JP" altLang="en-US" dirty="0"/>
              <a:t>事前</a:t>
            </a:r>
            <a:r>
              <a:rPr lang="ja-JP" altLang="en-US" dirty="0" smtClean="0"/>
              <a:t>調査</a:t>
            </a:r>
            <a:r>
              <a:rPr kumimoji="1" lang="ja-JP" altLang="en-US" dirty="0" smtClean="0"/>
              <a:t>）</a:t>
            </a:r>
            <a:endParaRPr kumimoji="1" lang="ja-JP" altLang="en-US" dirty="0"/>
          </a:p>
        </p:txBody>
      </p:sp>
      <p:sp>
        <p:nvSpPr>
          <p:cNvPr id="3" name="コンテンツ プレースホルダー 2"/>
          <p:cNvSpPr>
            <a:spLocks noGrp="1"/>
          </p:cNvSpPr>
          <p:nvPr>
            <p:ph idx="1"/>
          </p:nvPr>
        </p:nvSpPr>
        <p:spPr>
          <a:xfrm>
            <a:off x="475059" y="2348880"/>
            <a:ext cx="8229600" cy="3484984"/>
          </a:xfrm>
          <a:prstGeom prst="rect">
            <a:avLst/>
          </a:prstGeom>
          <a:ln w="28575">
            <a:solidFill>
              <a:schemeClr val="tx1"/>
            </a:solidFill>
          </a:ln>
        </p:spPr>
        <p:txBody>
          <a:bodyPr anchor="ctr">
            <a:noAutofit/>
          </a:bodyPr>
          <a:lstStyle/>
          <a:p>
            <a:pPr>
              <a:buFont typeface="Wingdings" pitchFamily="2" charset="2"/>
              <a:buChar char="ü"/>
            </a:pPr>
            <a:r>
              <a:rPr kumimoji="1" lang="ja-JP" altLang="en-US" sz="2000" dirty="0"/>
              <a:t>調査目的　　　　　</a:t>
            </a:r>
            <a:r>
              <a:rPr lang="ja-JP" altLang="en-US" sz="2000" dirty="0"/>
              <a:t>限定対象による</a:t>
            </a:r>
            <a:r>
              <a:rPr kumimoji="1" lang="ja-JP" altLang="en-US" sz="2000" dirty="0"/>
              <a:t>合理性の</a:t>
            </a:r>
            <a:r>
              <a:rPr lang="ja-JP" altLang="en-US" sz="2000" dirty="0"/>
              <a:t>感度</a:t>
            </a:r>
            <a:r>
              <a:rPr kumimoji="1" lang="ja-JP" altLang="en-US" sz="2000" dirty="0"/>
              <a:t>測定</a:t>
            </a:r>
            <a:endParaRPr lang="en-US" altLang="ja-JP" sz="2000" dirty="0"/>
          </a:p>
          <a:p>
            <a:pPr>
              <a:buFont typeface="Wingdings" pitchFamily="2" charset="2"/>
              <a:buChar char="ü"/>
            </a:pPr>
            <a:r>
              <a:rPr lang="ja-JP" altLang="en-US" sz="2000" dirty="0"/>
              <a:t>調査対象　　　　　拓殖大学の学生</a:t>
            </a:r>
            <a:endParaRPr lang="en-US" altLang="ja-JP" sz="2000" dirty="0"/>
          </a:p>
          <a:p>
            <a:pPr>
              <a:buFont typeface="Wingdings" pitchFamily="2" charset="2"/>
              <a:buChar char="ü"/>
            </a:pPr>
            <a:r>
              <a:rPr kumimoji="1" lang="ja-JP" altLang="en-US" sz="2000" dirty="0"/>
              <a:t>調査方法　　</a:t>
            </a:r>
            <a:r>
              <a:rPr lang="ja-JP" altLang="en-US" sz="2000" dirty="0"/>
              <a:t>　　　</a:t>
            </a:r>
            <a:r>
              <a:rPr kumimoji="1" lang="ja-JP" altLang="en-US" sz="2000" dirty="0"/>
              <a:t>質問紙調査</a:t>
            </a:r>
            <a:endParaRPr lang="en-US" altLang="ja-JP" sz="2000" dirty="0"/>
          </a:p>
          <a:p>
            <a:pPr>
              <a:buFont typeface="Wingdings" pitchFamily="2" charset="2"/>
              <a:buChar char="ü"/>
            </a:pPr>
            <a:r>
              <a:rPr lang="ja-JP" altLang="en-US" sz="2000" dirty="0"/>
              <a:t>調査期間　　　　　</a:t>
            </a:r>
            <a:r>
              <a:rPr lang="en-US" altLang="ja-JP" sz="2000" dirty="0"/>
              <a:t>12</a:t>
            </a:r>
            <a:r>
              <a:rPr lang="ja-JP" altLang="en-US" sz="2000" dirty="0"/>
              <a:t>月</a:t>
            </a:r>
            <a:r>
              <a:rPr lang="en-US" altLang="ja-JP" sz="2000" dirty="0"/>
              <a:t>12</a:t>
            </a:r>
            <a:r>
              <a:rPr lang="ja-JP" altLang="en-US" sz="2000" dirty="0"/>
              <a:t>日（金）</a:t>
            </a:r>
            <a:endParaRPr lang="en-US" altLang="ja-JP" sz="2000" dirty="0"/>
          </a:p>
          <a:p>
            <a:pPr>
              <a:buFont typeface="Wingdings" pitchFamily="2" charset="2"/>
              <a:buChar char="ü"/>
            </a:pPr>
            <a:r>
              <a:rPr lang="ja-JP" altLang="en-US" sz="2000" dirty="0"/>
              <a:t>サンプルサイズ　　</a:t>
            </a:r>
            <a:r>
              <a:rPr lang="zh-CN" altLang="en-US" sz="2000" dirty="0">
                <a:latin typeface="Meiryo"/>
                <a:ea typeface="Meiryo"/>
              </a:rPr>
              <a:t>回答数</a:t>
            </a:r>
            <a:r>
              <a:rPr lang="en-US" altLang="zh-CN" sz="2000" dirty="0">
                <a:latin typeface="Meiryo"/>
                <a:ea typeface="Meiryo"/>
              </a:rPr>
              <a:t>37</a:t>
            </a:r>
            <a:r>
              <a:rPr lang="zh-CN" altLang="en-US" sz="2000" dirty="0">
                <a:latin typeface="Meiryo"/>
                <a:ea typeface="Meiryo"/>
              </a:rPr>
              <a:t>人 （内有効回答数</a:t>
            </a:r>
            <a:r>
              <a:rPr lang="en-US" altLang="zh-CN" sz="2000" dirty="0">
                <a:latin typeface="Meiryo"/>
                <a:ea typeface="Meiryo"/>
              </a:rPr>
              <a:t>37</a:t>
            </a:r>
            <a:r>
              <a:rPr lang="zh-CN" altLang="en-US" sz="2000" dirty="0">
                <a:latin typeface="Meiryo"/>
                <a:ea typeface="Meiryo"/>
              </a:rPr>
              <a:t>人）</a:t>
            </a:r>
            <a:endParaRPr lang="en-US" altLang="ja-JP" sz="2000" dirty="0">
              <a:latin typeface="Meiryo"/>
              <a:ea typeface="Meiryo"/>
            </a:endParaRPr>
          </a:p>
          <a:p>
            <a:pPr>
              <a:buFont typeface="Wingdings" pitchFamily="2" charset="2"/>
              <a:buChar char="ü"/>
            </a:pPr>
            <a:r>
              <a:rPr lang="ja-JP" altLang="en-US" sz="2000" dirty="0"/>
              <a:t>分析方法　</a:t>
            </a:r>
            <a:r>
              <a:rPr lang="en-US" altLang="ja-JP" sz="2000" dirty="0"/>
              <a:t>t</a:t>
            </a:r>
            <a:r>
              <a:rPr lang="ja-JP" altLang="en-US" sz="2000" dirty="0"/>
              <a:t>検定</a:t>
            </a:r>
            <a:endParaRPr lang="en-US" altLang="ja-JP" sz="2000" dirty="0"/>
          </a:p>
          <a:p>
            <a:pPr marL="0" indent="0">
              <a:buNone/>
            </a:pPr>
            <a:r>
              <a:rPr lang="ja-JP" altLang="en-US" sz="2000" dirty="0"/>
              <a:t>　　　　　</a:t>
            </a:r>
            <a:r>
              <a:rPr lang="en-US" altLang="ja-JP" sz="2000" dirty="0"/>
              <a:t>【</a:t>
            </a:r>
            <a:r>
              <a:rPr lang="ja-JP" altLang="en-US" sz="2000" dirty="0"/>
              <a:t>独立変数</a:t>
            </a:r>
            <a:r>
              <a:rPr lang="en-US" altLang="ja-JP" sz="2000" dirty="0"/>
              <a:t>】</a:t>
            </a:r>
            <a:r>
              <a:rPr lang="ja-JP" altLang="en-US" sz="2000" dirty="0"/>
              <a:t>女性と誕生月とで限定した場合　</a:t>
            </a:r>
            <a:endParaRPr lang="en-US" altLang="ja-JP" sz="2000" dirty="0"/>
          </a:p>
          <a:p>
            <a:pPr marL="0" indent="0">
              <a:buNone/>
            </a:pPr>
            <a:r>
              <a:rPr lang="ja-JP" altLang="en-US" sz="2000" dirty="0"/>
              <a:t>　　　　　</a:t>
            </a:r>
            <a:r>
              <a:rPr lang="en-US" altLang="ja-JP" sz="2000" dirty="0"/>
              <a:t>【</a:t>
            </a:r>
            <a:r>
              <a:rPr lang="ja-JP" altLang="en-US" sz="2000" dirty="0"/>
              <a:t>従属変数</a:t>
            </a:r>
            <a:r>
              <a:rPr lang="en-US" altLang="ja-JP" sz="2000" dirty="0"/>
              <a:t>】</a:t>
            </a:r>
            <a:r>
              <a:rPr lang="ja-JP" altLang="en-US" sz="2000" dirty="0"/>
              <a:t>違和感と納得感の有無</a:t>
            </a:r>
            <a:endParaRPr lang="en-US" altLang="ja-JP" sz="2000" dirty="0"/>
          </a:p>
        </p:txBody>
      </p:sp>
      <p:sp>
        <p:nvSpPr>
          <p:cNvPr id="7" name="テキスト ボックス 4"/>
          <p:cNvSpPr txBox="1"/>
          <p:nvPr/>
        </p:nvSpPr>
        <p:spPr>
          <a:xfrm>
            <a:off x="539552" y="1556792"/>
            <a:ext cx="8136904" cy="646331"/>
          </a:xfrm>
          <a:prstGeom prst="rect">
            <a:avLst/>
          </a:prstGeom>
          <a:noFill/>
        </p:spPr>
        <p:txBody>
          <a:bodyPr wrap="square" rtlCol="0">
            <a:spAutoFit/>
          </a:bodyPr>
          <a:lstStyle/>
          <a:p>
            <a:r>
              <a:rPr kumimoji="1" lang="ja-JP" altLang="en-US" dirty="0"/>
              <a:t>事前調査をする理由</a:t>
            </a:r>
            <a:r>
              <a:rPr lang="ja-JP" altLang="en-US" dirty="0"/>
              <a:t>：</a:t>
            </a:r>
            <a:endParaRPr lang="en-US" altLang="ja-JP" dirty="0"/>
          </a:p>
          <a:p>
            <a:pPr algn="ctr"/>
            <a:r>
              <a:rPr lang="ja-JP" altLang="en-US" dirty="0"/>
              <a:t>「女性限定」と「誕生月</a:t>
            </a:r>
            <a:r>
              <a:rPr lang="en-US" altLang="ja-JP" dirty="0"/>
              <a:t>(</a:t>
            </a:r>
            <a:r>
              <a:rPr lang="ja-JP" altLang="en-US" dirty="0"/>
              <a:t>奇数</a:t>
            </a:r>
            <a:r>
              <a:rPr lang="en-US" altLang="ja-JP" dirty="0"/>
              <a:t>)</a:t>
            </a:r>
            <a:r>
              <a:rPr lang="ja-JP" altLang="en-US" dirty="0"/>
              <a:t>限定」では、合理性の感じ方に差があるのか。</a:t>
            </a:r>
            <a:endParaRPr lang="en-US" altLang="ja-JP" dirty="0"/>
          </a:p>
        </p:txBody>
      </p:sp>
      <p:sp>
        <p:nvSpPr>
          <p:cNvPr id="5" name="テキスト ボックス 42"/>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仮説の検証</a:t>
            </a:r>
            <a:endParaRPr kumimoji="1" lang="en-US" altLang="ja-JP" dirty="0" smtClean="0"/>
          </a:p>
        </p:txBody>
      </p:sp>
    </p:spTree>
    <p:extLst>
      <p:ext uri="{BB962C8B-B14F-4D97-AF65-F5344CB8AC3E}">
        <p14:creationId xmlns:p14="http://schemas.microsoft.com/office/powerpoint/2010/main" val="216766776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t>事前</a:t>
            </a:r>
            <a:r>
              <a:rPr lang="ja-JP" altLang="en-US" dirty="0" smtClean="0"/>
              <a:t>調査の</a:t>
            </a:r>
            <a:r>
              <a:rPr lang="ja-JP" altLang="en-US" dirty="0"/>
              <a:t>対象採用理由</a:t>
            </a:r>
            <a:endParaRPr kumimoji="1" lang="ja-JP" altLang="en-US" dirty="0"/>
          </a:p>
        </p:txBody>
      </p:sp>
      <p:graphicFrame>
        <p:nvGraphicFramePr>
          <p:cNvPr id="5" name="コンテンツ プレースホルダー 4"/>
          <p:cNvGraphicFramePr>
            <a:graphicFrameLocks noGrp="1"/>
          </p:cNvGraphicFramePr>
          <p:nvPr>
            <p:ph idx="1"/>
            <p:extLst>
              <p:ext uri="{D42A27DB-BD31-4B8C-83A1-F6EECF244321}">
                <p14:modId xmlns:p14="http://schemas.microsoft.com/office/powerpoint/2010/main" val="835952016"/>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テキスト ボックス 42"/>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仮説の検証</a:t>
            </a:r>
            <a:endParaRPr kumimoji="1" lang="en-US" altLang="ja-JP" dirty="0" smtClean="0"/>
          </a:p>
        </p:txBody>
      </p:sp>
    </p:spTree>
    <p:extLst>
      <p:ext uri="{BB962C8B-B14F-4D97-AF65-F5344CB8AC3E}">
        <p14:creationId xmlns:p14="http://schemas.microsoft.com/office/powerpoint/2010/main" val="32776658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研究の流れ</a:t>
            </a:r>
            <a:endParaRPr kumimoji="1" lang="ja-JP" altLang="en-US" dirty="0"/>
          </a:p>
        </p:txBody>
      </p:sp>
      <p:sp>
        <p:nvSpPr>
          <p:cNvPr id="3" name="コンテンツ プレースホルダー 2"/>
          <p:cNvSpPr>
            <a:spLocks noGrp="1"/>
          </p:cNvSpPr>
          <p:nvPr>
            <p:ph idx="1"/>
          </p:nvPr>
        </p:nvSpPr>
        <p:spPr/>
        <p:txBody>
          <a:bodyPr/>
          <a:lstStyle/>
          <a:p>
            <a:r>
              <a:rPr lang="ja-JP" altLang="en-US" dirty="0">
                <a:solidFill>
                  <a:srgbClr val="FF0000"/>
                </a:solidFill>
              </a:rPr>
              <a:t>現状</a:t>
            </a:r>
            <a:r>
              <a:rPr lang="ja-JP" altLang="en-US" dirty="0" smtClean="0">
                <a:solidFill>
                  <a:srgbClr val="FF0000"/>
                </a:solidFill>
              </a:rPr>
              <a:t>分析</a:t>
            </a:r>
            <a:endParaRPr lang="en-US" altLang="ja-JP" dirty="0"/>
          </a:p>
          <a:p>
            <a:r>
              <a:rPr lang="ja-JP" altLang="en-US" dirty="0"/>
              <a:t>仮説導出</a:t>
            </a:r>
            <a:endParaRPr lang="en-US" altLang="ja-JP" dirty="0"/>
          </a:p>
          <a:p>
            <a:r>
              <a:rPr lang="ja-JP" altLang="en-US" dirty="0"/>
              <a:t>仮説</a:t>
            </a:r>
            <a:endParaRPr lang="en-US" altLang="ja-JP" dirty="0"/>
          </a:p>
          <a:p>
            <a:r>
              <a:rPr lang="ja-JP" altLang="en-US" dirty="0"/>
              <a:t>仮説の</a:t>
            </a:r>
            <a:r>
              <a:rPr lang="ja-JP" altLang="en-US" dirty="0" smtClean="0"/>
              <a:t>検証</a:t>
            </a:r>
            <a:endParaRPr lang="en-US" altLang="ja-JP" dirty="0" smtClean="0"/>
          </a:p>
          <a:p>
            <a:r>
              <a:rPr lang="ja-JP" altLang="en-US" dirty="0" smtClean="0"/>
              <a:t>インプリケーション</a:t>
            </a:r>
            <a:endParaRPr lang="en-US" altLang="ja-JP" dirty="0" smtClean="0"/>
          </a:p>
          <a:p>
            <a:pPr marL="0" indent="0">
              <a:buNone/>
            </a:pPr>
            <a:endParaRPr lang="en-US" altLang="ja-JP" dirty="0"/>
          </a:p>
          <a:p>
            <a:endParaRPr kumimoji="1" lang="ja-JP" altLang="en-US" dirty="0"/>
          </a:p>
        </p:txBody>
      </p:sp>
      <p:sp>
        <p:nvSpPr>
          <p:cNvPr id="6" name="角丸四角形 4"/>
          <p:cNvSpPr/>
          <p:nvPr/>
        </p:nvSpPr>
        <p:spPr>
          <a:xfrm>
            <a:off x="755576" y="1569765"/>
            <a:ext cx="1872208" cy="50405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1576007949"/>
      </p:ext>
    </p:extLst>
  </p:cSld>
  <p:clrMapOvr>
    <a:masterClrMapping/>
  </p:clrMapOvr>
  <mc:AlternateContent xmlns:mc="http://schemas.openxmlformats.org/markup-compatibility/2006" xmlns:p14="http://schemas.microsoft.com/office/powerpoint/2010/main">
    <mc:Choice Requires="p14">
      <p:transition spd="slow" p14:dur="2000" advTm="553"/>
    </mc:Choice>
    <mc:Fallback xmlns="">
      <p:transition spd="slow" advTm="553"/>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t>事前調査　</a:t>
            </a:r>
            <a:r>
              <a:rPr lang="ja-JP" altLang="en-US" dirty="0" smtClean="0"/>
              <a:t>検証</a:t>
            </a:r>
            <a:r>
              <a:rPr lang="ja-JP" altLang="en-US" dirty="0"/>
              <a:t>結果</a:t>
            </a:r>
            <a:endParaRPr kumimoji="1" lang="ja-JP" alt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5602"/>
          <a:stretch/>
        </p:blipFill>
        <p:spPr bwMode="auto">
          <a:xfrm>
            <a:off x="848279" y="2298091"/>
            <a:ext cx="7438393" cy="1001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18129"/>
          <a:stretch/>
        </p:blipFill>
        <p:spPr bwMode="auto">
          <a:xfrm>
            <a:off x="1011075" y="4398914"/>
            <a:ext cx="7409881" cy="1234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円/楕円 2"/>
          <p:cNvSpPr/>
          <p:nvPr/>
        </p:nvSpPr>
        <p:spPr>
          <a:xfrm>
            <a:off x="7380312" y="5016395"/>
            <a:ext cx="702096" cy="41998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テキスト ボックス 3"/>
          <p:cNvSpPr txBox="1"/>
          <p:nvPr/>
        </p:nvSpPr>
        <p:spPr>
          <a:xfrm>
            <a:off x="4797610" y="5907752"/>
            <a:ext cx="3221185" cy="338554"/>
          </a:xfrm>
          <a:prstGeom prst="rect">
            <a:avLst/>
          </a:prstGeom>
          <a:noFill/>
        </p:spPr>
        <p:txBody>
          <a:bodyPr wrap="square" rtlCol="0">
            <a:spAutoFit/>
          </a:bodyPr>
          <a:lstStyle/>
          <a:p>
            <a:r>
              <a:rPr lang="ja-JP" altLang="en-US" sz="1600" dirty="0" smtClean="0"/>
              <a:t>有意</a:t>
            </a:r>
            <a:r>
              <a:rPr lang="ja-JP" altLang="en-US" sz="1600" dirty="0"/>
              <a:t>確率が</a:t>
            </a:r>
            <a:r>
              <a:rPr lang="en-US" altLang="ja-JP" sz="1600" dirty="0" smtClean="0"/>
              <a:t>1%</a:t>
            </a:r>
            <a:r>
              <a:rPr lang="ja-JP" altLang="en-US" sz="1600" dirty="0"/>
              <a:t>水準</a:t>
            </a:r>
            <a:r>
              <a:rPr lang="ja-JP" altLang="en-US" sz="1600" dirty="0" smtClean="0"/>
              <a:t>で有意</a:t>
            </a:r>
            <a:r>
              <a:rPr lang="ja-JP" altLang="en-US" sz="1600" dirty="0"/>
              <a:t>である。</a:t>
            </a:r>
            <a:endParaRPr kumimoji="1" lang="ja-JP" altLang="en-US" sz="1200" dirty="0"/>
          </a:p>
        </p:txBody>
      </p:sp>
      <p:sp>
        <p:nvSpPr>
          <p:cNvPr id="4" name="テキスト ボックス 42"/>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仮説の検証</a:t>
            </a:r>
            <a:endParaRPr kumimoji="1" lang="en-US" altLang="ja-JP" dirty="0" smtClean="0"/>
          </a:p>
        </p:txBody>
      </p:sp>
      <p:sp>
        <p:nvSpPr>
          <p:cNvPr id="6" name="円/楕円 5"/>
          <p:cNvSpPr/>
          <p:nvPr/>
        </p:nvSpPr>
        <p:spPr>
          <a:xfrm>
            <a:off x="4413863" y="2700657"/>
            <a:ext cx="803052" cy="5008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下矢印 12"/>
          <p:cNvSpPr/>
          <p:nvPr/>
        </p:nvSpPr>
        <p:spPr>
          <a:xfrm>
            <a:off x="3824392" y="3370355"/>
            <a:ext cx="360040" cy="99049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テキスト ボックス 14"/>
          <p:cNvSpPr txBox="1"/>
          <p:nvPr/>
        </p:nvSpPr>
        <p:spPr>
          <a:xfrm>
            <a:off x="4226958" y="3527643"/>
            <a:ext cx="3121564" cy="646331"/>
          </a:xfrm>
          <a:prstGeom prst="rect">
            <a:avLst/>
          </a:prstGeom>
          <a:noFill/>
        </p:spPr>
        <p:txBody>
          <a:bodyPr wrap="square" rtlCol="0">
            <a:spAutoFit/>
          </a:bodyPr>
          <a:lstStyle/>
          <a:p>
            <a:r>
              <a:rPr kumimoji="1" lang="ja-JP" altLang="en-US" dirty="0" smtClean="0"/>
              <a:t>平均値に差が見られたため</a:t>
            </a:r>
            <a:endParaRPr kumimoji="1" lang="en-US" altLang="ja-JP" dirty="0" smtClean="0"/>
          </a:p>
          <a:p>
            <a:r>
              <a:rPr lang="ja-JP" altLang="en-US" dirty="0"/>
              <a:t>ｔ</a:t>
            </a:r>
            <a:r>
              <a:rPr lang="ja-JP" altLang="en-US" dirty="0" smtClean="0"/>
              <a:t>検定で測定する</a:t>
            </a:r>
            <a:endParaRPr kumimoji="1" lang="ja-JP" altLang="en-US" dirty="0"/>
          </a:p>
        </p:txBody>
      </p:sp>
      <p:sp>
        <p:nvSpPr>
          <p:cNvPr id="16" name="テキスト ボックス 15"/>
          <p:cNvSpPr txBox="1"/>
          <p:nvPr/>
        </p:nvSpPr>
        <p:spPr>
          <a:xfrm>
            <a:off x="1115616" y="4082813"/>
            <a:ext cx="1656184" cy="307777"/>
          </a:xfrm>
          <a:prstGeom prst="rect">
            <a:avLst/>
          </a:prstGeom>
          <a:noFill/>
        </p:spPr>
        <p:txBody>
          <a:bodyPr wrap="square" rtlCol="0">
            <a:spAutoFit/>
          </a:bodyPr>
          <a:lstStyle/>
          <a:p>
            <a:r>
              <a:rPr lang="ja-JP" altLang="en-US" sz="1400" dirty="0"/>
              <a:t>ｔ</a:t>
            </a:r>
            <a:r>
              <a:rPr lang="ja-JP" altLang="en-US" sz="1400" dirty="0" smtClean="0"/>
              <a:t>検定</a:t>
            </a:r>
            <a:endParaRPr kumimoji="1" lang="ja-JP" altLang="en-US" sz="1400" dirty="0"/>
          </a:p>
        </p:txBody>
      </p:sp>
      <p:sp>
        <p:nvSpPr>
          <p:cNvPr id="20" name="テキスト ボックス 13"/>
          <p:cNvSpPr txBox="1"/>
          <p:nvPr/>
        </p:nvSpPr>
        <p:spPr>
          <a:xfrm>
            <a:off x="991189" y="2027509"/>
            <a:ext cx="1656184" cy="307777"/>
          </a:xfrm>
          <a:prstGeom prst="rect">
            <a:avLst/>
          </a:prstGeom>
          <a:noFill/>
        </p:spPr>
        <p:txBody>
          <a:bodyPr wrap="square" rtlCol="0">
            <a:spAutoFit/>
          </a:bodyPr>
          <a:lstStyle/>
          <a:p>
            <a:r>
              <a:rPr kumimoji="1" lang="ja-JP" altLang="en-US" sz="1400" dirty="0" smtClean="0"/>
              <a:t>クロス集計表</a:t>
            </a:r>
            <a:endParaRPr kumimoji="1" lang="ja-JP" altLang="en-US" sz="1400" dirty="0"/>
          </a:p>
        </p:txBody>
      </p:sp>
      <p:sp>
        <p:nvSpPr>
          <p:cNvPr id="21" name="四角形吹き出し 6"/>
          <p:cNvSpPr/>
          <p:nvPr/>
        </p:nvSpPr>
        <p:spPr>
          <a:xfrm>
            <a:off x="4716015" y="5788997"/>
            <a:ext cx="3384376" cy="576064"/>
          </a:xfrm>
          <a:prstGeom prst="wedgeRectCallout">
            <a:avLst>
              <a:gd name="adj1" fmla="val 36409"/>
              <a:gd name="adj2" fmla="val -106153"/>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16"/>
          <p:cNvSpPr txBox="1"/>
          <p:nvPr/>
        </p:nvSpPr>
        <p:spPr>
          <a:xfrm>
            <a:off x="1528040" y="1425961"/>
            <a:ext cx="6235699" cy="523220"/>
          </a:xfrm>
          <a:prstGeom prst="rect">
            <a:avLst/>
          </a:prstGeom>
          <a:noFill/>
        </p:spPr>
        <p:txBody>
          <a:bodyPr wrap="square" rtlCol="0">
            <a:spAutoFit/>
          </a:bodyPr>
          <a:lstStyle/>
          <a:p>
            <a:pPr algn="ctr"/>
            <a:r>
              <a:rPr lang="ja-JP" altLang="en-US" sz="2800" dirty="0"/>
              <a:t>違和感がない </a:t>
            </a:r>
            <a:r>
              <a:rPr kumimoji="1" lang="ja-JP" altLang="en-US" sz="2800" dirty="0"/>
              <a:t>ほど、合理性が高い</a:t>
            </a:r>
          </a:p>
        </p:txBody>
      </p:sp>
    </p:spTree>
    <p:extLst>
      <p:ext uri="{BB962C8B-B14F-4D97-AF65-F5344CB8AC3E}">
        <p14:creationId xmlns:p14="http://schemas.microsoft.com/office/powerpoint/2010/main" val="34710769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lang="ja-JP" altLang="en-US" dirty="0"/>
              <a:t>事前調査　検証結果</a:t>
            </a:r>
            <a:endParaRPr kumimoji="1" lang="ja-JP" altLang="en-US" dirty="0"/>
          </a:p>
        </p:txBody>
      </p:sp>
      <p:pic>
        <p:nvPicPr>
          <p:cNvPr id="5"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24343"/>
          <a:stretch/>
        </p:blipFill>
        <p:spPr bwMode="auto">
          <a:xfrm>
            <a:off x="773358" y="2536099"/>
            <a:ext cx="7438393" cy="1045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t="16865"/>
          <a:stretch/>
        </p:blipFill>
        <p:spPr bwMode="auto">
          <a:xfrm>
            <a:off x="762014" y="4626936"/>
            <a:ext cx="7443117" cy="1268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円/楕円 6"/>
          <p:cNvSpPr/>
          <p:nvPr/>
        </p:nvSpPr>
        <p:spPr>
          <a:xfrm>
            <a:off x="7180507" y="5363944"/>
            <a:ext cx="698818" cy="35823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テキスト ボックス 9"/>
          <p:cNvSpPr txBox="1"/>
          <p:nvPr/>
        </p:nvSpPr>
        <p:spPr>
          <a:xfrm>
            <a:off x="4674094" y="6059783"/>
            <a:ext cx="3384409" cy="338554"/>
          </a:xfrm>
          <a:prstGeom prst="rect">
            <a:avLst/>
          </a:prstGeom>
          <a:noFill/>
        </p:spPr>
        <p:txBody>
          <a:bodyPr wrap="square" rtlCol="0">
            <a:spAutoFit/>
          </a:bodyPr>
          <a:lstStyle/>
          <a:p>
            <a:r>
              <a:rPr lang="ja-JP" altLang="en-US" sz="1600" dirty="0" smtClean="0"/>
              <a:t>有意</a:t>
            </a:r>
            <a:r>
              <a:rPr lang="ja-JP" altLang="en-US" sz="1600" dirty="0"/>
              <a:t>確率が</a:t>
            </a:r>
            <a:r>
              <a:rPr lang="en-US" altLang="ja-JP" sz="1600" dirty="0" smtClean="0"/>
              <a:t>1%</a:t>
            </a:r>
            <a:r>
              <a:rPr lang="ja-JP" altLang="en-US" sz="1600" dirty="0"/>
              <a:t>水準</a:t>
            </a:r>
            <a:r>
              <a:rPr lang="ja-JP" altLang="en-US" sz="1600" dirty="0" smtClean="0"/>
              <a:t>で、</a:t>
            </a:r>
            <a:r>
              <a:rPr lang="ja-JP" altLang="en-US" sz="1600" dirty="0"/>
              <a:t>有意である。</a:t>
            </a:r>
            <a:endParaRPr kumimoji="1" lang="ja-JP" altLang="en-US" sz="1200" dirty="0"/>
          </a:p>
        </p:txBody>
      </p:sp>
      <p:sp>
        <p:nvSpPr>
          <p:cNvPr id="2" name="テキスト ボックス 1"/>
          <p:cNvSpPr txBox="1"/>
          <p:nvPr/>
        </p:nvSpPr>
        <p:spPr>
          <a:xfrm>
            <a:off x="845366" y="2351432"/>
            <a:ext cx="1656184" cy="307777"/>
          </a:xfrm>
          <a:prstGeom prst="rect">
            <a:avLst/>
          </a:prstGeom>
          <a:noFill/>
        </p:spPr>
        <p:txBody>
          <a:bodyPr wrap="square" rtlCol="0">
            <a:spAutoFit/>
          </a:bodyPr>
          <a:lstStyle/>
          <a:p>
            <a:r>
              <a:rPr kumimoji="1" lang="ja-JP" altLang="en-US" sz="1400" dirty="0" smtClean="0"/>
              <a:t>クロス集計表</a:t>
            </a:r>
            <a:endParaRPr kumimoji="1" lang="ja-JP" altLang="en-US" sz="1400" dirty="0"/>
          </a:p>
        </p:txBody>
      </p:sp>
      <p:sp>
        <p:nvSpPr>
          <p:cNvPr id="12" name="円/楕円 11"/>
          <p:cNvSpPr/>
          <p:nvPr/>
        </p:nvSpPr>
        <p:spPr>
          <a:xfrm>
            <a:off x="4373758" y="2987680"/>
            <a:ext cx="698818" cy="50405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下矢印 2"/>
          <p:cNvSpPr/>
          <p:nvPr/>
        </p:nvSpPr>
        <p:spPr>
          <a:xfrm>
            <a:off x="3771587" y="3581359"/>
            <a:ext cx="360040" cy="99049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テキスト ボックス 12"/>
          <p:cNvSpPr txBox="1"/>
          <p:nvPr/>
        </p:nvSpPr>
        <p:spPr>
          <a:xfrm>
            <a:off x="4185912" y="3753440"/>
            <a:ext cx="3121564" cy="646331"/>
          </a:xfrm>
          <a:prstGeom prst="rect">
            <a:avLst/>
          </a:prstGeom>
          <a:noFill/>
        </p:spPr>
        <p:txBody>
          <a:bodyPr wrap="square" rtlCol="0">
            <a:spAutoFit/>
          </a:bodyPr>
          <a:lstStyle/>
          <a:p>
            <a:r>
              <a:rPr kumimoji="1" lang="ja-JP" altLang="en-US" dirty="0" smtClean="0"/>
              <a:t>平均値に差が見られたため</a:t>
            </a:r>
            <a:endParaRPr kumimoji="1" lang="en-US" altLang="ja-JP" dirty="0" smtClean="0"/>
          </a:p>
          <a:p>
            <a:r>
              <a:rPr lang="ja-JP" altLang="en-US" dirty="0"/>
              <a:t>ｔ</a:t>
            </a:r>
            <a:r>
              <a:rPr lang="ja-JP" altLang="en-US" dirty="0" smtClean="0"/>
              <a:t>検定で測定する</a:t>
            </a:r>
            <a:endParaRPr kumimoji="1" lang="ja-JP" altLang="en-US" dirty="0"/>
          </a:p>
        </p:txBody>
      </p:sp>
      <p:sp>
        <p:nvSpPr>
          <p:cNvPr id="14" name="テキスト ボックス 13"/>
          <p:cNvSpPr txBox="1"/>
          <p:nvPr/>
        </p:nvSpPr>
        <p:spPr>
          <a:xfrm>
            <a:off x="849980" y="4417967"/>
            <a:ext cx="1656184" cy="307777"/>
          </a:xfrm>
          <a:prstGeom prst="rect">
            <a:avLst/>
          </a:prstGeom>
          <a:noFill/>
        </p:spPr>
        <p:txBody>
          <a:bodyPr wrap="square" rtlCol="0">
            <a:spAutoFit/>
          </a:bodyPr>
          <a:lstStyle/>
          <a:p>
            <a:r>
              <a:rPr lang="ja-JP" altLang="en-US" sz="1400" dirty="0"/>
              <a:t>ｔ</a:t>
            </a:r>
            <a:r>
              <a:rPr lang="ja-JP" altLang="en-US" sz="1400" dirty="0" smtClean="0"/>
              <a:t>検定</a:t>
            </a:r>
            <a:endParaRPr kumimoji="1" lang="ja-JP" altLang="en-US" sz="1400" dirty="0"/>
          </a:p>
        </p:txBody>
      </p:sp>
      <p:sp>
        <p:nvSpPr>
          <p:cNvPr id="19" name="テキスト ボックス 42"/>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仮説の検証</a:t>
            </a:r>
            <a:endParaRPr kumimoji="1" lang="en-US" altLang="ja-JP" dirty="0" smtClean="0"/>
          </a:p>
        </p:txBody>
      </p:sp>
      <p:sp>
        <p:nvSpPr>
          <p:cNvPr id="20" name="テキスト ボックス 9"/>
          <p:cNvSpPr txBox="1"/>
          <p:nvPr/>
        </p:nvSpPr>
        <p:spPr>
          <a:xfrm>
            <a:off x="901700" y="1557338"/>
            <a:ext cx="6753225" cy="523220"/>
          </a:xfrm>
          <a:prstGeom prst="rect">
            <a:avLst/>
          </a:prstGeom>
          <a:noFill/>
        </p:spPr>
        <p:txBody>
          <a:bodyPr wrap="square" rtlCol="0">
            <a:spAutoFit/>
          </a:bodyPr>
          <a:lstStyle/>
          <a:p>
            <a:pPr algn="ctr"/>
            <a:r>
              <a:rPr lang="ja-JP" altLang="en-US" sz="2800" dirty="0"/>
              <a:t>納得感があるほど、合理性が高い</a:t>
            </a:r>
            <a:endParaRPr kumimoji="1" lang="ja-JP" altLang="en-US" sz="2800" dirty="0"/>
          </a:p>
        </p:txBody>
      </p:sp>
      <p:sp>
        <p:nvSpPr>
          <p:cNvPr id="15" name="四角形吹き出し 6"/>
          <p:cNvSpPr/>
          <p:nvPr/>
        </p:nvSpPr>
        <p:spPr>
          <a:xfrm>
            <a:off x="4701411" y="5948215"/>
            <a:ext cx="3384376" cy="576064"/>
          </a:xfrm>
          <a:prstGeom prst="wedgeRectCallout">
            <a:avLst>
              <a:gd name="adj1" fmla="val 36409"/>
              <a:gd name="adj2" fmla="val -106153"/>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744672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事前調査　検証結果のまとめ</a:t>
            </a:r>
            <a:endParaRPr kumimoji="1" lang="ja-JP" altLang="en-US" dirty="0"/>
          </a:p>
        </p:txBody>
      </p:sp>
      <p:sp>
        <p:nvSpPr>
          <p:cNvPr id="5" name="テキスト ボックス 12"/>
          <p:cNvSpPr txBox="1">
            <a:spLocks noGrp="1"/>
          </p:cNvSpPr>
          <p:nvPr>
            <p:ph idx="1"/>
          </p:nvPr>
        </p:nvSpPr>
        <p:spPr>
          <a:xfrm>
            <a:off x="457200" y="1600200"/>
            <a:ext cx="8229600" cy="3847207"/>
          </a:xfrm>
          <a:prstGeom prst="rect">
            <a:avLst/>
          </a:prstGeom>
          <a:noFill/>
        </p:spPr>
        <p:txBody>
          <a:bodyPr wrap="square" rtlCol="0">
            <a:spAutoFit/>
          </a:bodyPr>
          <a:lstStyle/>
          <a:p>
            <a:r>
              <a:rPr lang="ja-JP" altLang="en-US" sz="2800" dirty="0" smtClean="0"/>
              <a:t>スターバックスにおける</a:t>
            </a:r>
            <a:r>
              <a:rPr lang="ja-JP" altLang="en-US" sz="2800" b="1" dirty="0" smtClean="0"/>
              <a:t>女性限定</a:t>
            </a:r>
            <a:r>
              <a:rPr lang="en-US" altLang="ja-JP" sz="2800" dirty="0" smtClean="0"/>
              <a:t>100</a:t>
            </a:r>
            <a:r>
              <a:rPr lang="ja-JP" altLang="en-US" sz="2800" dirty="0" smtClean="0"/>
              <a:t>円割引</a:t>
            </a:r>
            <a:endParaRPr lang="en-US" altLang="ja-JP" sz="2800" dirty="0"/>
          </a:p>
          <a:p>
            <a:pPr marL="0" indent="0">
              <a:buNone/>
            </a:pPr>
            <a:r>
              <a:rPr lang="ja-JP" altLang="en-US" sz="2000" dirty="0" smtClean="0"/>
              <a:t>　違和感がなく、納得感があるため、企業の意図が読み取れる</a:t>
            </a:r>
            <a:endParaRPr lang="en-US" altLang="ja-JP" sz="2000" dirty="0" smtClean="0"/>
          </a:p>
          <a:p>
            <a:pPr marL="0" indent="0">
              <a:buNone/>
            </a:pPr>
            <a:r>
              <a:rPr lang="ja-JP" altLang="en-US" sz="2000" dirty="0"/>
              <a:t>⇒</a:t>
            </a:r>
            <a:r>
              <a:rPr lang="ja-JP" altLang="en-US" sz="2000" b="1" dirty="0" smtClean="0">
                <a:solidFill>
                  <a:srgbClr val="FF0000"/>
                </a:solidFill>
              </a:rPr>
              <a:t>合理性が高い</a:t>
            </a:r>
            <a:endParaRPr lang="en-US" altLang="ja-JP" sz="2000" b="1" dirty="0" smtClean="0">
              <a:solidFill>
                <a:srgbClr val="FF0000"/>
              </a:solidFill>
            </a:endParaRPr>
          </a:p>
          <a:p>
            <a:endParaRPr lang="en-US" altLang="ja-JP" dirty="0" smtClean="0"/>
          </a:p>
          <a:p>
            <a:r>
              <a:rPr kumimoji="1" lang="ja-JP" altLang="en-US" sz="2800" dirty="0" smtClean="0"/>
              <a:t>スターバックスにおける誕生月が</a:t>
            </a:r>
            <a:r>
              <a:rPr kumimoji="1" lang="ja-JP" altLang="en-US" sz="2800" b="1" dirty="0" smtClean="0"/>
              <a:t>奇数の方限定</a:t>
            </a:r>
            <a:r>
              <a:rPr kumimoji="1" lang="en-US" altLang="ja-JP" sz="2800" dirty="0" smtClean="0"/>
              <a:t>100</a:t>
            </a:r>
            <a:r>
              <a:rPr kumimoji="1" lang="ja-JP" altLang="en-US" sz="2800" dirty="0" smtClean="0"/>
              <a:t>円割引</a:t>
            </a:r>
            <a:endParaRPr kumimoji="1" lang="en-US" altLang="ja-JP" sz="2800" dirty="0" smtClean="0"/>
          </a:p>
          <a:p>
            <a:pPr marL="0" indent="0">
              <a:buNone/>
            </a:pPr>
            <a:r>
              <a:rPr lang="ja-JP" altLang="en-US" dirty="0"/>
              <a:t>　</a:t>
            </a:r>
            <a:r>
              <a:rPr lang="ja-JP" altLang="en-US" sz="2000" dirty="0" smtClean="0"/>
              <a:t>違和感があり、納得感がないため、企業の意図が読み取れない</a:t>
            </a:r>
            <a:endParaRPr lang="en-US" altLang="ja-JP" sz="2000" dirty="0" smtClean="0"/>
          </a:p>
          <a:p>
            <a:pPr marL="0" indent="0">
              <a:buNone/>
            </a:pPr>
            <a:r>
              <a:rPr kumimoji="1" lang="ja-JP" altLang="en-US" sz="2000" dirty="0"/>
              <a:t>⇒</a:t>
            </a:r>
            <a:r>
              <a:rPr kumimoji="1" lang="ja-JP" altLang="en-US" sz="2000" b="1" dirty="0" smtClean="0">
                <a:solidFill>
                  <a:srgbClr val="FF0000"/>
                </a:solidFill>
              </a:rPr>
              <a:t>合理性が低い</a:t>
            </a:r>
            <a:endParaRPr kumimoji="1" lang="ja-JP" altLang="en-US" sz="2000" b="1" dirty="0">
              <a:solidFill>
                <a:srgbClr val="FF0000"/>
              </a:solidFill>
            </a:endParaRPr>
          </a:p>
        </p:txBody>
      </p:sp>
      <p:sp>
        <p:nvSpPr>
          <p:cNvPr id="4" name="テキスト ボックス 42"/>
          <p:cNvSpPr txBox="1"/>
          <p:nvPr/>
        </p:nvSpPr>
        <p:spPr>
          <a:xfrm>
            <a:off x="28754" y="-28754"/>
            <a:ext cx="1470675" cy="369332"/>
          </a:xfrm>
          <a:prstGeom prst="rect">
            <a:avLst/>
          </a:prstGeom>
          <a:noFill/>
        </p:spPr>
        <p:txBody>
          <a:bodyPr wrap="square" rtlCol="0">
            <a:spAutoFit/>
          </a:bodyPr>
          <a:lstStyle/>
          <a:p>
            <a:pPr algn="ctr"/>
            <a:r>
              <a:rPr lang="ja-JP" altLang="en-US" dirty="0">
                <a:solidFill>
                  <a:schemeClr val="bg1"/>
                </a:solidFill>
              </a:rPr>
              <a:t>仮説の検証</a:t>
            </a:r>
            <a:endParaRPr kumimoji="1" lang="en-US" altLang="ja-JP" dirty="0" smtClean="0"/>
          </a:p>
        </p:txBody>
      </p:sp>
    </p:spTree>
    <p:extLst>
      <p:ext uri="{BB962C8B-B14F-4D97-AF65-F5344CB8AC3E}">
        <p14:creationId xmlns:p14="http://schemas.microsoft.com/office/powerpoint/2010/main" val="25241056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仮説１の検証方法</a:t>
            </a:r>
            <a:endParaRPr kumimoji="1" lang="ja-JP" altLang="en-US" dirty="0"/>
          </a:p>
        </p:txBody>
      </p:sp>
      <p:sp>
        <p:nvSpPr>
          <p:cNvPr id="3" name="コンテンツ プレースホルダー 2"/>
          <p:cNvSpPr>
            <a:spLocks noGrp="1"/>
          </p:cNvSpPr>
          <p:nvPr>
            <p:ph idx="1"/>
          </p:nvPr>
        </p:nvSpPr>
        <p:spPr>
          <a:xfrm>
            <a:off x="310118" y="1124744"/>
            <a:ext cx="8229600" cy="388640"/>
          </a:xfrm>
        </p:spPr>
        <p:txBody>
          <a:bodyPr>
            <a:normAutofit/>
          </a:bodyPr>
          <a:lstStyle/>
          <a:p>
            <a:pPr marL="0" indent="0" algn="ctr">
              <a:buNone/>
            </a:pPr>
            <a:r>
              <a:rPr kumimoji="1" lang="ja-JP" altLang="en-US" sz="1600" dirty="0" smtClean="0"/>
              <a:t>「大学生のスターバックスコーヒー利用に関する調査」としてアンケートを実施</a:t>
            </a:r>
            <a:endParaRPr kumimoji="1" lang="en-US" altLang="ja-JP" sz="1600" dirty="0" smtClean="0"/>
          </a:p>
          <a:p>
            <a:pPr marL="0" indent="0">
              <a:buNone/>
            </a:pPr>
            <a:endParaRPr lang="en-US" altLang="ja-JP" sz="1800" dirty="0"/>
          </a:p>
          <a:p>
            <a:pPr marL="0" indent="0">
              <a:buNone/>
            </a:pPr>
            <a:endParaRPr kumimoji="1" lang="ja-JP" altLang="en-US" sz="1800" dirty="0"/>
          </a:p>
        </p:txBody>
      </p:sp>
      <p:sp>
        <p:nvSpPr>
          <p:cNvPr id="8" name="正方形/長方形 7"/>
          <p:cNvSpPr/>
          <p:nvPr/>
        </p:nvSpPr>
        <p:spPr>
          <a:xfrm>
            <a:off x="735013" y="1579563"/>
            <a:ext cx="7778750" cy="846137"/>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37" name="Rectangle 16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dirty="0"/>
          </a:p>
        </p:txBody>
      </p:sp>
      <p:grpSp>
        <p:nvGrpSpPr>
          <p:cNvPr id="238" name="グループ化 119"/>
          <p:cNvGrpSpPr>
            <a:grpSpLocks/>
          </p:cNvGrpSpPr>
          <p:nvPr/>
        </p:nvGrpSpPr>
        <p:grpSpPr>
          <a:xfrm>
            <a:off x="1756300" y="2801744"/>
            <a:ext cx="5365115" cy="843280"/>
            <a:chOff x="0" y="0"/>
            <a:chExt cx="6000131" cy="884497"/>
          </a:xfrm>
        </p:grpSpPr>
        <p:cxnSp>
          <p:nvCxnSpPr>
            <p:cNvPr id="121" name="直線コネクタ 120"/>
            <p:cNvCxnSpPr/>
            <p:nvPr/>
          </p:nvCxnSpPr>
          <p:spPr>
            <a:xfrm>
              <a:off x="5355772" y="255319"/>
              <a:ext cx="0" cy="285750"/>
            </a:xfrm>
            <a:prstGeom prst="line">
              <a:avLst/>
            </a:prstGeom>
            <a:noFill/>
            <a:ln w="19050" cap="flat" cmpd="sng" algn="ctr">
              <a:solidFill>
                <a:sysClr val="windowText" lastClr="000000"/>
              </a:solidFill>
              <a:prstDash val="solid"/>
            </a:ln>
            <a:effectLst/>
          </p:spPr>
        </p:cxnSp>
        <p:grpSp>
          <p:nvGrpSpPr>
            <p:cNvPr id="122" name="グループ化 121"/>
            <p:cNvGrpSpPr/>
            <p:nvPr/>
          </p:nvGrpSpPr>
          <p:grpSpPr>
            <a:xfrm>
              <a:off x="0" y="0"/>
              <a:ext cx="6000131" cy="884497"/>
              <a:chOff x="0" y="0"/>
              <a:chExt cx="6000131" cy="884497"/>
            </a:xfrm>
          </p:grpSpPr>
          <p:sp>
            <p:nvSpPr>
              <p:cNvPr id="123" name="テキスト ボックス 36"/>
              <p:cNvSpPr txBox="1"/>
              <p:nvPr/>
            </p:nvSpPr>
            <p:spPr>
              <a:xfrm>
                <a:off x="4714504" y="540327"/>
                <a:ext cx="1285627" cy="344170"/>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非常に意識する</a:t>
                </a:r>
                <a:endParaRPr lang="ja-JP" sz="1050" kern="100" dirty="0">
                  <a:effectLst/>
                  <a:latin typeface="Century"/>
                  <a:ea typeface="ＭＳ 明朝"/>
                  <a:cs typeface="Times New Roman"/>
                </a:endParaRPr>
              </a:p>
            </p:txBody>
          </p:sp>
          <p:grpSp>
            <p:nvGrpSpPr>
              <p:cNvPr id="124" name="グループ化 123"/>
              <p:cNvGrpSpPr/>
              <p:nvPr/>
            </p:nvGrpSpPr>
            <p:grpSpPr>
              <a:xfrm>
                <a:off x="0" y="0"/>
                <a:ext cx="5515717" cy="837321"/>
                <a:chOff x="0" y="0"/>
                <a:chExt cx="5515717" cy="837321"/>
              </a:xfrm>
            </p:grpSpPr>
            <p:grpSp>
              <p:nvGrpSpPr>
                <p:cNvPr id="125" name="グループ化 124"/>
                <p:cNvGrpSpPr/>
                <p:nvPr/>
              </p:nvGrpSpPr>
              <p:grpSpPr>
                <a:xfrm>
                  <a:off x="0" y="0"/>
                  <a:ext cx="5355549" cy="837321"/>
                  <a:chOff x="0" y="0"/>
                  <a:chExt cx="5355549" cy="837321"/>
                </a:xfrm>
              </p:grpSpPr>
              <p:grpSp>
                <p:nvGrpSpPr>
                  <p:cNvPr id="131" name="グループ化 130"/>
                  <p:cNvGrpSpPr/>
                  <p:nvPr/>
                </p:nvGrpSpPr>
                <p:grpSpPr>
                  <a:xfrm>
                    <a:off x="777834" y="255319"/>
                    <a:ext cx="4577715" cy="285750"/>
                    <a:chOff x="0" y="0"/>
                    <a:chExt cx="2854486" cy="286385"/>
                  </a:xfrm>
                </p:grpSpPr>
                <p:cxnSp>
                  <p:nvCxnSpPr>
                    <p:cNvPr id="134" name="直線コネクタ 133"/>
                    <p:cNvCxnSpPr/>
                    <p:nvPr/>
                  </p:nvCxnSpPr>
                  <p:spPr>
                    <a:xfrm>
                      <a:off x="0" y="121436"/>
                      <a:ext cx="2854486" cy="0"/>
                    </a:xfrm>
                    <a:prstGeom prst="line">
                      <a:avLst/>
                    </a:prstGeom>
                    <a:noFill/>
                    <a:ln w="28575" cap="flat" cmpd="sng" algn="ctr">
                      <a:solidFill>
                        <a:sysClr val="windowText" lastClr="000000"/>
                      </a:solidFill>
                      <a:prstDash val="solid"/>
                    </a:ln>
                    <a:effectLst/>
                  </p:spPr>
                </p:cxnSp>
                <p:cxnSp>
                  <p:nvCxnSpPr>
                    <p:cNvPr id="135" name="直線コネクタ 134"/>
                    <p:cNvCxnSpPr/>
                    <p:nvPr/>
                  </p:nvCxnSpPr>
                  <p:spPr>
                    <a:xfrm>
                      <a:off x="0" y="0"/>
                      <a:ext cx="0" cy="286385"/>
                    </a:xfrm>
                    <a:prstGeom prst="line">
                      <a:avLst/>
                    </a:prstGeom>
                    <a:noFill/>
                    <a:ln w="19050" cap="flat" cmpd="sng" algn="ctr">
                      <a:solidFill>
                        <a:sysClr val="windowText" lastClr="000000"/>
                      </a:solidFill>
                      <a:prstDash val="solid"/>
                    </a:ln>
                    <a:effectLst/>
                  </p:spPr>
                </p:cxnSp>
                <p:cxnSp>
                  <p:nvCxnSpPr>
                    <p:cNvPr id="136" name="直線コネクタ 135"/>
                    <p:cNvCxnSpPr/>
                    <p:nvPr/>
                  </p:nvCxnSpPr>
                  <p:spPr>
                    <a:xfrm>
                      <a:off x="573932" y="0"/>
                      <a:ext cx="0" cy="286385"/>
                    </a:xfrm>
                    <a:prstGeom prst="line">
                      <a:avLst/>
                    </a:prstGeom>
                    <a:noFill/>
                    <a:ln w="19050" cap="flat" cmpd="sng" algn="ctr">
                      <a:solidFill>
                        <a:sysClr val="windowText" lastClr="000000"/>
                      </a:solidFill>
                      <a:prstDash val="solid"/>
                    </a:ln>
                    <a:effectLst/>
                  </p:spPr>
                </p:cxnSp>
                <p:cxnSp>
                  <p:nvCxnSpPr>
                    <p:cNvPr id="137" name="直線コネクタ 136"/>
                    <p:cNvCxnSpPr/>
                    <p:nvPr/>
                  </p:nvCxnSpPr>
                  <p:spPr>
                    <a:xfrm>
                      <a:off x="1147864" y="0"/>
                      <a:ext cx="0" cy="286385"/>
                    </a:xfrm>
                    <a:prstGeom prst="line">
                      <a:avLst/>
                    </a:prstGeom>
                    <a:noFill/>
                    <a:ln w="19050" cap="flat" cmpd="sng" algn="ctr">
                      <a:solidFill>
                        <a:sysClr val="windowText" lastClr="000000"/>
                      </a:solidFill>
                      <a:prstDash val="solid"/>
                    </a:ln>
                    <a:effectLst/>
                  </p:spPr>
                </p:cxnSp>
                <p:cxnSp>
                  <p:nvCxnSpPr>
                    <p:cNvPr id="138" name="直線コネクタ 137"/>
                    <p:cNvCxnSpPr/>
                    <p:nvPr/>
                  </p:nvCxnSpPr>
                  <p:spPr>
                    <a:xfrm>
                      <a:off x="1712068" y="0"/>
                      <a:ext cx="0" cy="286385"/>
                    </a:xfrm>
                    <a:prstGeom prst="line">
                      <a:avLst/>
                    </a:prstGeom>
                    <a:noFill/>
                    <a:ln w="19050" cap="flat" cmpd="sng" algn="ctr">
                      <a:solidFill>
                        <a:sysClr val="windowText" lastClr="000000"/>
                      </a:solidFill>
                      <a:prstDash val="solid"/>
                    </a:ln>
                    <a:effectLst/>
                  </p:spPr>
                </p:cxnSp>
                <p:cxnSp>
                  <p:nvCxnSpPr>
                    <p:cNvPr id="139" name="直線コネクタ 138"/>
                    <p:cNvCxnSpPr/>
                    <p:nvPr/>
                  </p:nvCxnSpPr>
                  <p:spPr>
                    <a:xfrm>
                      <a:off x="2290864" y="0"/>
                      <a:ext cx="0" cy="286385"/>
                    </a:xfrm>
                    <a:prstGeom prst="line">
                      <a:avLst/>
                    </a:prstGeom>
                    <a:noFill/>
                    <a:ln w="19050" cap="flat" cmpd="sng" algn="ctr">
                      <a:solidFill>
                        <a:sysClr val="windowText" lastClr="000000"/>
                      </a:solidFill>
                      <a:prstDash val="solid"/>
                    </a:ln>
                    <a:effectLst/>
                  </p:spPr>
                </p:cxnSp>
              </p:grpSp>
              <p:sp>
                <p:nvSpPr>
                  <p:cNvPr id="132" name="テキスト ボックス 46"/>
                  <p:cNvSpPr txBox="1"/>
                  <p:nvPr/>
                </p:nvSpPr>
                <p:spPr>
                  <a:xfrm>
                    <a:off x="0" y="492826"/>
                    <a:ext cx="1558107" cy="344495"/>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全く意識しない</a:t>
                    </a:r>
                    <a:endParaRPr lang="ja-JP" sz="1050" kern="100" dirty="0">
                      <a:effectLst/>
                      <a:latin typeface="Century"/>
                      <a:ea typeface="ＭＳ 明朝"/>
                      <a:cs typeface="Times New Roman"/>
                    </a:endParaRPr>
                  </a:p>
                </p:txBody>
              </p:sp>
              <p:sp>
                <p:nvSpPr>
                  <p:cNvPr id="133" name="テキスト ボックス 47"/>
                  <p:cNvSpPr txBox="1"/>
                  <p:nvPr/>
                </p:nvSpPr>
                <p:spPr>
                  <a:xfrm>
                    <a:off x="623455" y="0"/>
                    <a:ext cx="314325" cy="376486"/>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１</a:t>
                    </a:r>
                    <a:endParaRPr lang="ja-JP" sz="1050" kern="100" dirty="0">
                      <a:effectLst/>
                      <a:latin typeface="Century"/>
                      <a:ea typeface="ＭＳ 明朝"/>
                      <a:cs typeface="Times New Roman"/>
                    </a:endParaRPr>
                  </a:p>
                </p:txBody>
              </p:sp>
            </p:grpSp>
            <p:sp>
              <p:nvSpPr>
                <p:cNvPr id="126" name="テキスト ボックス 48"/>
                <p:cNvSpPr txBox="1"/>
                <p:nvPr/>
              </p:nvSpPr>
              <p:spPr>
                <a:xfrm>
                  <a:off x="1543792"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２</a:t>
                  </a:r>
                  <a:endParaRPr lang="ja-JP" sz="1050" kern="100" dirty="0">
                    <a:effectLst/>
                    <a:latin typeface="Century"/>
                    <a:ea typeface="ＭＳ 明朝"/>
                    <a:cs typeface="Times New Roman"/>
                  </a:endParaRPr>
                </a:p>
              </p:txBody>
            </p:sp>
            <p:sp>
              <p:nvSpPr>
                <p:cNvPr id="127" name="テキスト ボックス 49"/>
                <p:cNvSpPr txBox="1"/>
                <p:nvPr/>
              </p:nvSpPr>
              <p:spPr>
                <a:xfrm>
                  <a:off x="5201392"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６</a:t>
                  </a:r>
                  <a:endParaRPr lang="ja-JP" sz="1050" kern="100" dirty="0">
                    <a:effectLst/>
                    <a:latin typeface="Century"/>
                    <a:ea typeface="ＭＳ 明朝"/>
                    <a:cs typeface="Times New Roman"/>
                  </a:endParaRPr>
                </a:p>
              </p:txBody>
            </p:sp>
            <p:sp>
              <p:nvSpPr>
                <p:cNvPr id="128" name="テキスト ボックス 50"/>
                <p:cNvSpPr txBox="1"/>
                <p:nvPr/>
              </p:nvSpPr>
              <p:spPr>
                <a:xfrm>
                  <a:off x="4292930"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５</a:t>
                  </a:r>
                  <a:endParaRPr lang="ja-JP" sz="1050" kern="100" dirty="0">
                    <a:effectLst/>
                    <a:latin typeface="Century"/>
                    <a:ea typeface="ＭＳ 明朝"/>
                    <a:cs typeface="Times New Roman"/>
                  </a:endParaRPr>
                </a:p>
              </p:txBody>
            </p:sp>
            <p:sp>
              <p:nvSpPr>
                <p:cNvPr id="129" name="テキスト ボックス 51"/>
                <p:cNvSpPr txBox="1"/>
                <p:nvPr/>
              </p:nvSpPr>
              <p:spPr>
                <a:xfrm>
                  <a:off x="2464130"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３</a:t>
                  </a:r>
                  <a:endParaRPr lang="ja-JP" sz="1050" kern="100" dirty="0">
                    <a:effectLst/>
                    <a:latin typeface="Century"/>
                    <a:ea typeface="ＭＳ 明朝"/>
                    <a:cs typeface="Times New Roman"/>
                  </a:endParaRPr>
                </a:p>
              </p:txBody>
            </p:sp>
            <p:sp>
              <p:nvSpPr>
                <p:cNvPr id="130" name="テキスト ボックス 52"/>
                <p:cNvSpPr txBox="1"/>
                <p:nvPr/>
              </p:nvSpPr>
              <p:spPr>
                <a:xfrm>
                  <a:off x="3366655"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４</a:t>
                  </a:r>
                  <a:endParaRPr lang="ja-JP" sz="1050" kern="100" dirty="0">
                    <a:effectLst/>
                    <a:latin typeface="Century"/>
                    <a:ea typeface="ＭＳ 明朝"/>
                    <a:cs typeface="Times New Roman"/>
                  </a:endParaRPr>
                </a:p>
              </p:txBody>
            </p:sp>
          </p:grpSp>
        </p:grpSp>
      </p:grpSp>
      <p:sp>
        <p:nvSpPr>
          <p:cNvPr id="239" name="Rectangle 177"/>
          <p:cNvSpPr>
            <a:spLocks noChangeArrowheads="1"/>
          </p:cNvSpPr>
          <p:nvPr/>
        </p:nvSpPr>
        <p:spPr bwMode="auto">
          <a:xfrm>
            <a:off x="11390" y="2524834"/>
            <a:ext cx="55707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000" b="0" i="0" u="none" strike="noStrike" cap="none" normalizeH="0" baseline="0" dirty="0" smtClean="0">
              <a:ln>
                <a:noFill/>
              </a:ln>
              <a:solidFill>
                <a:schemeClr val="tx1"/>
              </a:solidFill>
              <a:effectLst/>
              <a:latin typeface="Century" pitchFamily="18" charset="0"/>
              <a:ea typeface="ＭＳ 明朝" pitchFamily="17"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ja-JP" sz="1000" b="0" i="0" u="none" strike="noStrike" cap="none" normalizeH="0" baseline="0" dirty="0" smtClean="0">
                <a:ln>
                  <a:noFill/>
                </a:ln>
                <a:solidFill>
                  <a:schemeClr val="tx1"/>
                </a:solidFill>
                <a:effectLst/>
                <a:latin typeface="+mn-ea"/>
                <a:cs typeface="Times New Roman" pitchFamily="18" charset="0"/>
              </a:rPr>
              <a:t>問６：男性</a:t>
            </a:r>
            <a:r>
              <a:rPr kumimoji="1" lang="ja-JP" altLang="en-US" sz="1000" b="0" i="0" u="none" strike="noStrike" cap="none" normalizeH="0" baseline="0" dirty="0" smtClean="0">
                <a:ln>
                  <a:noFill/>
                </a:ln>
                <a:solidFill>
                  <a:schemeClr val="tx1"/>
                </a:solidFill>
                <a:effectLst/>
                <a:latin typeface="+mn-ea"/>
                <a:cs typeface="Times New Roman" pitchFamily="18" charset="0"/>
              </a:rPr>
              <a:t>・誕生月が偶数の人</a:t>
            </a:r>
            <a:r>
              <a:rPr kumimoji="1" lang="ja-JP" sz="1000" b="0" i="0" u="none" strike="noStrike" cap="none" normalizeH="0" baseline="0" dirty="0" smtClean="0">
                <a:ln>
                  <a:noFill/>
                </a:ln>
                <a:solidFill>
                  <a:schemeClr val="tx1"/>
                </a:solidFill>
                <a:effectLst/>
                <a:latin typeface="+mn-ea"/>
                <a:cs typeface="Times New Roman" pitchFamily="18" charset="0"/>
              </a:rPr>
              <a:t>がこのキャンペーンを利用</a:t>
            </a:r>
            <a:r>
              <a:rPr kumimoji="1" lang="ja-JP" altLang="en-US" sz="1000" b="0" i="0" u="none" strike="noStrike" cap="none" normalizeH="0" baseline="0" dirty="0" smtClean="0">
                <a:ln>
                  <a:noFill/>
                </a:ln>
                <a:solidFill>
                  <a:schemeClr val="tx1"/>
                </a:solidFill>
                <a:effectLst/>
                <a:latin typeface="+mn-ea"/>
                <a:cs typeface="Times New Roman" pitchFamily="18" charset="0"/>
              </a:rPr>
              <a:t>で</a:t>
            </a:r>
            <a:r>
              <a:rPr kumimoji="1" lang="ja-JP" sz="1000" b="0" i="0" u="none" strike="noStrike" cap="none" normalizeH="0" baseline="0" dirty="0" smtClean="0">
                <a:ln>
                  <a:noFill/>
                </a:ln>
                <a:solidFill>
                  <a:schemeClr val="tx1"/>
                </a:solidFill>
                <a:effectLst/>
                <a:latin typeface="+mn-ea"/>
                <a:cs typeface="Times New Roman" pitchFamily="18" charset="0"/>
              </a:rPr>
              <a:t>きないことについて意識しますか</a:t>
            </a:r>
            <a:endParaRPr kumimoji="1" lang="ja-JP" sz="1800" b="0" i="0" u="none" strike="noStrike" cap="none" normalizeH="0" baseline="0" dirty="0" smtClean="0">
              <a:ln>
                <a:noFill/>
              </a:ln>
              <a:solidFill>
                <a:schemeClr val="tx1"/>
              </a:solidFill>
              <a:effectLst/>
              <a:latin typeface="+mn-ea"/>
              <a:cs typeface="ＭＳ Ｐゴシック" pitchFamily="50" charset="-128"/>
            </a:endParaRPr>
          </a:p>
        </p:txBody>
      </p:sp>
      <p:sp>
        <p:nvSpPr>
          <p:cNvPr id="240" name="Rectangle 19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dirty="0"/>
          </a:p>
        </p:txBody>
      </p:sp>
      <p:grpSp>
        <p:nvGrpSpPr>
          <p:cNvPr id="241" name="グループ化 141"/>
          <p:cNvGrpSpPr>
            <a:grpSpLocks/>
          </p:cNvGrpSpPr>
          <p:nvPr/>
        </p:nvGrpSpPr>
        <p:grpSpPr>
          <a:xfrm>
            <a:off x="1756300" y="3737848"/>
            <a:ext cx="5365115" cy="843280"/>
            <a:chOff x="0" y="0"/>
            <a:chExt cx="6000131" cy="884497"/>
          </a:xfrm>
        </p:grpSpPr>
        <p:cxnSp>
          <p:nvCxnSpPr>
            <p:cNvPr id="143" name="直線コネクタ 142"/>
            <p:cNvCxnSpPr/>
            <p:nvPr/>
          </p:nvCxnSpPr>
          <p:spPr>
            <a:xfrm>
              <a:off x="5355772" y="255319"/>
              <a:ext cx="0" cy="285750"/>
            </a:xfrm>
            <a:prstGeom prst="line">
              <a:avLst/>
            </a:prstGeom>
            <a:noFill/>
            <a:ln w="19050" cap="flat" cmpd="sng" algn="ctr">
              <a:solidFill>
                <a:sysClr val="windowText" lastClr="000000"/>
              </a:solidFill>
              <a:prstDash val="solid"/>
            </a:ln>
            <a:effectLst/>
          </p:spPr>
        </p:cxnSp>
        <p:grpSp>
          <p:nvGrpSpPr>
            <p:cNvPr id="144" name="グループ化 143"/>
            <p:cNvGrpSpPr/>
            <p:nvPr/>
          </p:nvGrpSpPr>
          <p:grpSpPr>
            <a:xfrm>
              <a:off x="0" y="0"/>
              <a:ext cx="6000131" cy="884497"/>
              <a:chOff x="0" y="0"/>
              <a:chExt cx="6000131" cy="884497"/>
            </a:xfrm>
          </p:grpSpPr>
          <p:sp>
            <p:nvSpPr>
              <p:cNvPr id="145" name="テキスト ボックス 67"/>
              <p:cNvSpPr txBox="1"/>
              <p:nvPr/>
            </p:nvSpPr>
            <p:spPr>
              <a:xfrm>
                <a:off x="4714504" y="540327"/>
                <a:ext cx="1285627" cy="344170"/>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900" kern="100" dirty="0">
                    <a:effectLst/>
                    <a:latin typeface="Century"/>
                    <a:ea typeface="ＭＳ 明朝"/>
                    <a:cs typeface="Times New Roman"/>
                  </a:rPr>
                  <a:t>非常にそう思う</a:t>
                </a:r>
                <a:endParaRPr lang="ja-JP" sz="1050" kern="100" dirty="0">
                  <a:effectLst/>
                  <a:latin typeface="Century"/>
                  <a:ea typeface="ＭＳ 明朝"/>
                  <a:cs typeface="Times New Roman"/>
                </a:endParaRPr>
              </a:p>
            </p:txBody>
          </p:sp>
          <p:grpSp>
            <p:nvGrpSpPr>
              <p:cNvPr id="146" name="グループ化 145"/>
              <p:cNvGrpSpPr/>
              <p:nvPr/>
            </p:nvGrpSpPr>
            <p:grpSpPr>
              <a:xfrm>
                <a:off x="0" y="0"/>
                <a:ext cx="5515717" cy="837321"/>
                <a:chOff x="0" y="0"/>
                <a:chExt cx="5515717" cy="837321"/>
              </a:xfrm>
            </p:grpSpPr>
            <p:grpSp>
              <p:nvGrpSpPr>
                <p:cNvPr id="147" name="グループ化 146"/>
                <p:cNvGrpSpPr/>
                <p:nvPr/>
              </p:nvGrpSpPr>
              <p:grpSpPr>
                <a:xfrm>
                  <a:off x="0" y="0"/>
                  <a:ext cx="5355549" cy="837321"/>
                  <a:chOff x="0" y="0"/>
                  <a:chExt cx="5355549" cy="837321"/>
                </a:xfrm>
              </p:grpSpPr>
              <p:grpSp>
                <p:nvGrpSpPr>
                  <p:cNvPr id="153" name="グループ化 152"/>
                  <p:cNvGrpSpPr/>
                  <p:nvPr/>
                </p:nvGrpSpPr>
                <p:grpSpPr>
                  <a:xfrm>
                    <a:off x="777834" y="255319"/>
                    <a:ext cx="4577715" cy="285750"/>
                    <a:chOff x="0" y="0"/>
                    <a:chExt cx="2854486" cy="286385"/>
                  </a:xfrm>
                </p:grpSpPr>
                <p:cxnSp>
                  <p:nvCxnSpPr>
                    <p:cNvPr id="156" name="直線コネクタ 155"/>
                    <p:cNvCxnSpPr/>
                    <p:nvPr/>
                  </p:nvCxnSpPr>
                  <p:spPr>
                    <a:xfrm>
                      <a:off x="0" y="121436"/>
                      <a:ext cx="2854486" cy="0"/>
                    </a:xfrm>
                    <a:prstGeom prst="line">
                      <a:avLst/>
                    </a:prstGeom>
                    <a:noFill/>
                    <a:ln w="28575" cap="flat" cmpd="sng" algn="ctr">
                      <a:solidFill>
                        <a:sysClr val="windowText" lastClr="000000"/>
                      </a:solidFill>
                      <a:prstDash val="solid"/>
                    </a:ln>
                    <a:effectLst/>
                  </p:spPr>
                </p:cxnSp>
                <p:cxnSp>
                  <p:nvCxnSpPr>
                    <p:cNvPr id="157" name="直線コネクタ 156"/>
                    <p:cNvCxnSpPr/>
                    <p:nvPr/>
                  </p:nvCxnSpPr>
                  <p:spPr>
                    <a:xfrm>
                      <a:off x="0" y="0"/>
                      <a:ext cx="0" cy="286385"/>
                    </a:xfrm>
                    <a:prstGeom prst="line">
                      <a:avLst/>
                    </a:prstGeom>
                    <a:noFill/>
                    <a:ln w="19050" cap="flat" cmpd="sng" algn="ctr">
                      <a:solidFill>
                        <a:sysClr val="windowText" lastClr="000000"/>
                      </a:solidFill>
                      <a:prstDash val="solid"/>
                    </a:ln>
                    <a:effectLst/>
                  </p:spPr>
                </p:cxnSp>
                <p:cxnSp>
                  <p:nvCxnSpPr>
                    <p:cNvPr id="158" name="直線コネクタ 157"/>
                    <p:cNvCxnSpPr/>
                    <p:nvPr/>
                  </p:nvCxnSpPr>
                  <p:spPr>
                    <a:xfrm>
                      <a:off x="573932" y="0"/>
                      <a:ext cx="0" cy="286385"/>
                    </a:xfrm>
                    <a:prstGeom prst="line">
                      <a:avLst/>
                    </a:prstGeom>
                    <a:noFill/>
                    <a:ln w="19050" cap="flat" cmpd="sng" algn="ctr">
                      <a:solidFill>
                        <a:sysClr val="windowText" lastClr="000000"/>
                      </a:solidFill>
                      <a:prstDash val="solid"/>
                    </a:ln>
                    <a:effectLst/>
                  </p:spPr>
                </p:cxnSp>
                <p:cxnSp>
                  <p:nvCxnSpPr>
                    <p:cNvPr id="159" name="直線コネクタ 158"/>
                    <p:cNvCxnSpPr/>
                    <p:nvPr/>
                  </p:nvCxnSpPr>
                  <p:spPr>
                    <a:xfrm>
                      <a:off x="1147864" y="0"/>
                      <a:ext cx="0" cy="286385"/>
                    </a:xfrm>
                    <a:prstGeom prst="line">
                      <a:avLst/>
                    </a:prstGeom>
                    <a:noFill/>
                    <a:ln w="19050" cap="flat" cmpd="sng" algn="ctr">
                      <a:solidFill>
                        <a:sysClr val="windowText" lastClr="000000"/>
                      </a:solidFill>
                      <a:prstDash val="solid"/>
                    </a:ln>
                    <a:effectLst/>
                  </p:spPr>
                </p:cxnSp>
                <p:cxnSp>
                  <p:nvCxnSpPr>
                    <p:cNvPr id="160" name="直線コネクタ 159"/>
                    <p:cNvCxnSpPr/>
                    <p:nvPr/>
                  </p:nvCxnSpPr>
                  <p:spPr>
                    <a:xfrm>
                      <a:off x="1712068" y="0"/>
                      <a:ext cx="0" cy="286385"/>
                    </a:xfrm>
                    <a:prstGeom prst="line">
                      <a:avLst/>
                    </a:prstGeom>
                    <a:noFill/>
                    <a:ln w="19050" cap="flat" cmpd="sng" algn="ctr">
                      <a:solidFill>
                        <a:sysClr val="windowText" lastClr="000000"/>
                      </a:solidFill>
                      <a:prstDash val="solid"/>
                    </a:ln>
                    <a:effectLst/>
                  </p:spPr>
                </p:cxnSp>
                <p:cxnSp>
                  <p:nvCxnSpPr>
                    <p:cNvPr id="161" name="直線コネクタ 160"/>
                    <p:cNvCxnSpPr/>
                    <p:nvPr/>
                  </p:nvCxnSpPr>
                  <p:spPr>
                    <a:xfrm>
                      <a:off x="2290864" y="0"/>
                      <a:ext cx="0" cy="286385"/>
                    </a:xfrm>
                    <a:prstGeom prst="line">
                      <a:avLst/>
                    </a:prstGeom>
                    <a:noFill/>
                    <a:ln w="19050" cap="flat" cmpd="sng" algn="ctr">
                      <a:solidFill>
                        <a:sysClr val="windowText" lastClr="000000"/>
                      </a:solidFill>
                      <a:prstDash val="solid"/>
                    </a:ln>
                    <a:effectLst/>
                  </p:spPr>
                </p:cxnSp>
              </p:grpSp>
              <p:sp>
                <p:nvSpPr>
                  <p:cNvPr id="154" name="テキスト ボックス 77"/>
                  <p:cNvSpPr txBox="1"/>
                  <p:nvPr/>
                </p:nvSpPr>
                <p:spPr>
                  <a:xfrm>
                    <a:off x="0" y="492826"/>
                    <a:ext cx="1558107" cy="344495"/>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全くそう思わない</a:t>
                    </a:r>
                    <a:endParaRPr lang="ja-JP" sz="1050" kern="100" dirty="0">
                      <a:effectLst/>
                      <a:latin typeface="Century"/>
                      <a:ea typeface="ＭＳ 明朝"/>
                      <a:cs typeface="Times New Roman"/>
                    </a:endParaRPr>
                  </a:p>
                </p:txBody>
              </p:sp>
              <p:sp>
                <p:nvSpPr>
                  <p:cNvPr id="155" name="テキスト ボックス 78"/>
                  <p:cNvSpPr txBox="1"/>
                  <p:nvPr/>
                </p:nvSpPr>
                <p:spPr>
                  <a:xfrm>
                    <a:off x="623455" y="0"/>
                    <a:ext cx="314325" cy="376486"/>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１</a:t>
                    </a:r>
                    <a:endParaRPr lang="ja-JP" sz="1050" kern="100" dirty="0">
                      <a:effectLst/>
                      <a:latin typeface="Century"/>
                      <a:ea typeface="ＭＳ 明朝"/>
                      <a:cs typeface="Times New Roman"/>
                    </a:endParaRPr>
                  </a:p>
                </p:txBody>
              </p:sp>
            </p:grpSp>
            <p:sp>
              <p:nvSpPr>
                <p:cNvPr id="148" name="テキスト ボックス 79"/>
                <p:cNvSpPr txBox="1"/>
                <p:nvPr/>
              </p:nvSpPr>
              <p:spPr>
                <a:xfrm>
                  <a:off x="1543792"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２</a:t>
                  </a:r>
                  <a:endParaRPr lang="ja-JP" sz="1050" kern="100" dirty="0">
                    <a:effectLst/>
                    <a:latin typeface="Century"/>
                    <a:ea typeface="ＭＳ 明朝"/>
                    <a:cs typeface="Times New Roman"/>
                  </a:endParaRPr>
                </a:p>
              </p:txBody>
            </p:sp>
            <p:sp>
              <p:nvSpPr>
                <p:cNvPr id="149" name="テキスト ボックス 80"/>
                <p:cNvSpPr txBox="1"/>
                <p:nvPr/>
              </p:nvSpPr>
              <p:spPr>
                <a:xfrm>
                  <a:off x="5201392"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６</a:t>
                  </a:r>
                  <a:endParaRPr lang="ja-JP" sz="1050" kern="100" dirty="0">
                    <a:effectLst/>
                    <a:latin typeface="Century"/>
                    <a:ea typeface="ＭＳ 明朝"/>
                    <a:cs typeface="Times New Roman"/>
                  </a:endParaRPr>
                </a:p>
              </p:txBody>
            </p:sp>
            <p:sp>
              <p:nvSpPr>
                <p:cNvPr id="150" name="テキスト ボックス 81"/>
                <p:cNvSpPr txBox="1"/>
                <p:nvPr/>
              </p:nvSpPr>
              <p:spPr>
                <a:xfrm>
                  <a:off x="4292930"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５</a:t>
                  </a:r>
                  <a:endParaRPr lang="ja-JP" sz="1050" kern="100" dirty="0">
                    <a:effectLst/>
                    <a:latin typeface="Century"/>
                    <a:ea typeface="ＭＳ 明朝"/>
                    <a:cs typeface="Times New Roman"/>
                  </a:endParaRPr>
                </a:p>
              </p:txBody>
            </p:sp>
            <p:sp>
              <p:nvSpPr>
                <p:cNvPr id="151" name="テキスト ボックス 82"/>
                <p:cNvSpPr txBox="1"/>
                <p:nvPr/>
              </p:nvSpPr>
              <p:spPr>
                <a:xfrm>
                  <a:off x="2464130"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３</a:t>
                  </a:r>
                  <a:endParaRPr lang="ja-JP" sz="1050" kern="100" dirty="0">
                    <a:effectLst/>
                    <a:latin typeface="Century"/>
                    <a:ea typeface="ＭＳ 明朝"/>
                    <a:cs typeface="Times New Roman"/>
                  </a:endParaRPr>
                </a:p>
              </p:txBody>
            </p:sp>
            <p:sp>
              <p:nvSpPr>
                <p:cNvPr id="152" name="テキスト ボックス 83"/>
                <p:cNvSpPr txBox="1"/>
                <p:nvPr/>
              </p:nvSpPr>
              <p:spPr>
                <a:xfrm>
                  <a:off x="3366655"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４</a:t>
                  </a:r>
                  <a:endParaRPr lang="ja-JP" sz="1050" kern="100" dirty="0">
                    <a:effectLst/>
                    <a:latin typeface="Century"/>
                    <a:ea typeface="ＭＳ 明朝"/>
                    <a:cs typeface="Times New Roman"/>
                  </a:endParaRPr>
                </a:p>
              </p:txBody>
            </p:sp>
          </p:grpSp>
        </p:grpSp>
      </p:grpSp>
      <p:sp>
        <p:nvSpPr>
          <p:cNvPr id="242" name="Rectangle 207"/>
          <p:cNvSpPr>
            <a:spLocks noChangeArrowheads="1"/>
          </p:cNvSpPr>
          <p:nvPr/>
        </p:nvSpPr>
        <p:spPr bwMode="auto">
          <a:xfrm>
            <a:off x="-11256" y="3471972"/>
            <a:ext cx="4801314"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000" b="0" i="0" u="none" strike="noStrike" cap="none" normalizeH="0" baseline="0" dirty="0" smtClean="0">
              <a:ln>
                <a:noFill/>
              </a:ln>
              <a:solidFill>
                <a:schemeClr val="tx1"/>
              </a:solidFill>
              <a:effectLst/>
              <a:latin typeface="Century" pitchFamily="18" charset="0"/>
              <a:ea typeface="ＭＳ 明朝" pitchFamily="17" charset="-128"/>
              <a:cs typeface="Times New Roman" pitchFamily="18" charset="0"/>
            </a:endParaRPr>
          </a:p>
          <a:p>
            <a:pPr lvl="0" eaLnBrk="0" fontAlgn="base" hangingPunct="0">
              <a:spcBef>
                <a:spcPct val="0"/>
              </a:spcBef>
              <a:spcAft>
                <a:spcPct val="0"/>
              </a:spcAft>
            </a:pPr>
            <a:r>
              <a:rPr kumimoji="1" lang="ja-JP" sz="1000" b="0" i="0" u="none" strike="noStrike" cap="none" normalizeH="0" baseline="0" dirty="0" smtClean="0">
                <a:ln>
                  <a:noFill/>
                </a:ln>
                <a:solidFill>
                  <a:schemeClr val="tx1"/>
                </a:solidFill>
                <a:effectLst/>
                <a:latin typeface="+mn-ea"/>
                <a:cs typeface="Times New Roman" pitchFamily="18" charset="0"/>
              </a:rPr>
              <a:t>問７：男性</a:t>
            </a:r>
            <a:r>
              <a:rPr lang="ja-JP" altLang="en-US" sz="1000" dirty="0">
                <a:latin typeface="+mn-ea"/>
                <a:cs typeface="Times New Roman" pitchFamily="18" charset="0"/>
              </a:rPr>
              <a:t>・誕生月が偶数の人</a:t>
            </a:r>
            <a:r>
              <a:rPr kumimoji="1" lang="ja-JP" sz="1000" b="0" i="0" u="none" strike="noStrike" cap="none" normalizeH="0" baseline="0" dirty="0" smtClean="0">
                <a:ln>
                  <a:noFill/>
                </a:ln>
                <a:solidFill>
                  <a:schemeClr val="tx1"/>
                </a:solidFill>
                <a:effectLst/>
                <a:latin typeface="+mn-ea"/>
                <a:cs typeface="Times New Roman" pitchFamily="18" charset="0"/>
              </a:rPr>
              <a:t>もこのキャンペーンに注目</a:t>
            </a:r>
            <a:r>
              <a:rPr lang="ja-JP" altLang="en-US" sz="1000" dirty="0">
                <a:latin typeface="+mn-ea"/>
                <a:cs typeface="Times New Roman" pitchFamily="18" charset="0"/>
              </a:rPr>
              <a:t>し</a:t>
            </a:r>
            <a:r>
              <a:rPr kumimoji="1" lang="ja-JP" sz="1000" b="0" i="0" u="none" strike="noStrike" cap="none" normalizeH="0" baseline="0" dirty="0" smtClean="0">
                <a:ln>
                  <a:noFill/>
                </a:ln>
                <a:solidFill>
                  <a:schemeClr val="tx1"/>
                </a:solidFill>
                <a:effectLst/>
                <a:latin typeface="+mn-ea"/>
                <a:cs typeface="Times New Roman" pitchFamily="18" charset="0"/>
              </a:rPr>
              <a:t>ていると思いますか</a:t>
            </a:r>
            <a:endParaRPr kumimoji="1" lang="ja-JP" sz="900" b="0" i="0" u="none" strike="noStrike" cap="none" normalizeH="0" baseline="0" dirty="0" smtClean="0">
              <a:ln>
                <a:noFill/>
              </a:ln>
              <a:solidFill>
                <a:schemeClr val="tx1"/>
              </a:solidFill>
              <a:effectLst/>
              <a:latin typeface="+mn-ea"/>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1" 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243" name="正方形/長方形 162"/>
          <p:cNvSpPr/>
          <p:nvPr/>
        </p:nvSpPr>
        <p:spPr>
          <a:xfrm>
            <a:off x="-7562" y="4550931"/>
            <a:ext cx="5979413" cy="246221"/>
          </a:xfrm>
          <a:prstGeom prst="rect">
            <a:avLst/>
          </a:prstGeom>
        </p:spPr>
        <p:txBody>
          <a:bodyPr wrap="square">
            <a:spAutoFit/>
          </a:bodyPr>
          <a:lstStyle/>
          <a:p>
            <a:r>
              <a:rPr lang="ja-JP" altLang="ja-JP" sz="1000" dirty="0"/>
              <a:t>問８：</a:t>
            </a:r>
            <a:r>
              <a:rPr lang="ja-JP" altLang="ja-JP" sz="1000" dirty="0" smtClean="0"/>
              <a:t>男性</a:t>
            </a:r>
            <a:r>
              <a:rPr lang="ja-JP" altLang="en-US" sz="1000" dirty="0">
                <a:latin typeface="+mn-ea"/>
                <a:cs typeface="Times New Roman" pitchFamily="18" charset="0"/>
              </a:rPr>
              <a:t>・誕生月が偶数の人</a:t>
            </a:r>
            <a:r>
              <a:rPr lang="ja-JP" altLang="ja-JP" sz="1000" dirty="0" smtClean="0"/>
              <a:t>も</a:t>
            </a:r>
            <a:r>
              <a:rPr lang="ja-JP" altLang="ja-JP" sz="1000" dirty="0"/>
              <a:t>このキャンペーンを利用したいという気持ちがあると思いますか</a:t>
            </a:r>
            <a:endParaRPr lang="ja-JP" altLang="en-US" sz="1000" dirty="0"/>
          </a:p>
        </p:txBody>
      </p:sp>
      <p:grpSp>
        <p:nvGrpSpPr>
          <p:cNvPr id="244" name="グループ化 183"/>
          <p:cNvGrpSpPr>
            <a:grpSpLocks/>
          </p:cNvGrpSpPr>
          <p:nvPr/>
        </p:nvGrpSpPr>
        <p:grpSpPr>
          <a:xfrm>
            <a:off x="1756300" y="4653136"/>
            <a:ext cx="5365115" cy="843280"/>
            <a:chOff x="0" y="0"/>
            <a:chExt cx="6000131" cy="884497"/>
          </a:xfrm>
        </p:grpSpPr>
        <p:cxnSp>
          <p:nvCxnSpPr>
            <p:cNvPr id="185" name="直線コネクタ 184"/>
            <p:cNvCxnSpPr/>
            <p:nvPr/>
          </p:nvCxnSpPr>
          <p:spPr>
            <a:xfrm>
              <a:off x="5355772" y="255319"/>
              <a:ext cx="0" cy="285750"/>
            </a:xfrm>
            <a:prstGeom prst="line">
              <a:avLst/>
            </a:prstGeom>
            <a:noFill/>
            <a:ln w="19050" cap="flat" cmpd="sng" algn="ctr">
              <a:solidFill>
                <a:sysClr val="windowText" lastClr="000000"/>
              </a:solidFill>
              <a:prstDash val="solid"/>
            </a:ln>
            <a:effectLst/>
          </p:spPr>
        </p:cxnSp>
        <p:grpSp>
          <p:nvGrpSpPr>
            <p:cNvPr id="186" name="グループ化 185"/>
            <p:cNvGrpSpPr/>
            <p:nvPr/>
          </p:nvGrpSpPr>
          <p:grpSpPr>
            <a:xfrm>
              <a:off x="0" y="0"/>
              <a:ext cx="6000131" cy="884497"/>
              <a:chOff x="0" y="0"/>
              <a:chExt cx="6000131" cy="884497"/>
            </a:xfrm>
          </p:grpSpPr>
          <p:sp>
            <p:nvSpPr>
              <p:cNvPr id="187" name="テキスト ボックス 67"/>
              <p:cNvSpPr txBox="1"/>
              <p:nvPr/>
            </p:nvSpPr>
            <p:spPr>
              <a:xfrm>
                <a:off x="4714504" y="540327"/>
                <a:ext cx="1285627" cy="344170"/>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900" kern="100" dirty="0">
                    <a:effectLst/>
                    <a:latin typeface="Century"/>
                    <a:ea typeface="ＭＳ 明朝"/>
                    <a:cs typeface="Times New Roman"/>
                  </a:rPr>
                  <a:t>非常にそう思う</a:t>
                </a:r>
                <a:endParaRPr lang="ja-JP" sz="1050" kern="100" dirty="0">
                  <a:effectLst/>
                  <a:latin typeface="Century"/>
                  <a:ea typeface="ＭＳ 明朝"/>
                  <a:cs typeface="Times New Roman"/>
                </a:endParaRPr>
              </a:p>
            </p:txBody>
          </p:sp>
          <p:grpSp>
            <p:nvGrpSpPr>
              <p:cNvPr id="188" name="グループ化 187"/>
              <p:cNvGrpSpPr/>
              <p:nvPr/>
            </p:nvGrpSpPr>
            <p:grpSpPr>
              <a:xfrm>
                <a:off x="0" y="0"/>
                <a:ext cx="5515717" cy="837321"/>
                <a:chOff x="0" y="0"/>
                <a:chExt cx="5515717" cy="837321"/>
              </a:xfrm>
            </p:grpSpPr>
            <p:grpSp>
              <p:nvGrpSpPr>
                <p:cNvPr id="189" name="グループ化 188"/>
                <p:cNvGrpSpPr/>
                <p:nvPr/>
              </p:nvGrpSpPr>
              <p:grpSpPr>
                <a:xfrm>
                  <a:off x="0" y="0"/>
                  <a:ext cx="5355549" cy="837321"/>
                  <a:chOff x="0" y="0"/>
                  <a:chExt cx="5355549" cy="837321"/>
                </a:xfrm>
              </p:grpSpPr>
              <p:grpSp>
                <p:nvGrpSpPr>
                  <p:cNvPr id="195" name="グループ化 194"/>
                  <p:cNvGrpSpPr/>
                  <p:nvPr/>
                </p:nvGrpSpPr>
                <p:grpSpPr>
                  <a:xfrm>
                    <a:off x="777834" y="255319"/>
                    <a:ext cx="4577715" cy="285750"/>
                    <a:chOff x="0" y="0"/>
                    <a:chExt cx="2854486" cy="286385"/>
                  </a:xfrm>
                </p:grpSpPr>
                <p:cxnSp>
                  <p:nvCxnSpPr>
                    <p:cNvPr id="198" name="直線コネクタ 197"/>
                    <p:cNvCxnSpPr/>
                    <p:nvPr/>
                  </p:nvCxnSpPr>
                  <p:spPr>
                    <a:xfrm>
                      <a:off x="0" y="121436"/>
                      <a:ext cx="2854486" cy="0"/>
                    </a:xfrm>
                    <a:prstGeom prst="line">
                      <a:avLst/>
                    </a:prstGeom>
                    <a:noFill/>
                    <a:ln w="28575" cap="flat" cmpd="sng" algn="ctr">
                      <a:solidFill>
                        <a:sysClr val="windowText" lastClr="000000"/>
                      </a:solidFill>
                      <a:prstDash val="solid"/>
                    </a:ln>
                    <a:effectLst/>
                  </p:spPr>
                </p:cxnSp>
                <p:cxnSp>
                  <p:nvCxnSpPr>
                    <p:cNvPr id="199" name="直線コネクタ 198"/>
                    <p:cNvCxnSpPr/>
                    <p:nvPr/>
                  </p:nvCxnSpPr>
                  <p:spPr>
                    <a:xfrm>
                      <a:off x="0" y="0"/>
                      <a:ext cx="0" cy="286385"/>
                    </a:xfrm>
                    <a:prstGeom prst="line">
                      <a:avLst/>
                    </a:prstGeom>
                    <a:noFill/>
                    <a:ln w="19050" cap="flat" cmpd="sng" algn="ctr">
                      <a:solidFill>
                        <a:sysClr val="windowText" lastClr="000000"/>
                      </a:solidFill>
                      <a:prstDash val="solid"/>
                    </a:ln>
                    <a:effectLst/>
                  </p:spPr>
                </p:cxnSp>
                <p:cxnSp>
                  <p:nvCxnSpPr>
                    <p:cNvPr id="200" name="直線コネクタ 199"/>
                    <p:cNvCxnSpPr/>
                    <p:nvPr/>
                  </p:nvCxnSpPr>
                  <p:spPr>
                    <a:xfrm>
                      <a:off x="573932" y="0"/>
                      <a:ext cx="0" cy="286385"/>
                    </a:xfrm>
                    <a:prstGeom prst="line">
                      <a:avLst/>
                    </a:prstGeom>
                    <a:noFill/>
                    <a:ln w="19050" cap="flat" cmpd="sng" algn="ctr">
                      <a:solidFill>
                        <a:sysClr val="windowText" lastClr="000000"/>
                      </a:solidFill>
                      <a:prstDash val="solid"/>
                    </a:ln>
                    <a:effectLst/>
                  </p:spPr>
                </p:cxnSp>
                <p:cxnSp>
                  <p:nvCxnSpPr>
                    <p:cNvPr id="201" name="直線コネクタ 200"/>
                    <p:cNvCxnSpPr/>
                    <p:nvPr/>
                  </p:nvCxnSpPr>
                  <p:spPr>
                    <a:xfrm>
                      <a:off x="1147864" y="0"/>
                      <a:ext cx="0" cy="286385"/>
                    </a:xfrm>
                    <a:prstGeom prst="line">
                      <a:avLst/>
                    </a:prstGeom>
                    <a:noFill/>
                    <a:ln w="19050" cap="flat" cmpd="sng" algn="ctr">
                      <a:solidFill>
                        <a:sysClr val="windowText" lastClr="000000"/>
                      </a:solidFill>
                      <a:prstDash val="solid"/>
                    </a:ln>
                    <a:effectLst/>
                  </p:spPr>
                </p:cxnSp>
                <p:cxnSp>
                  <p:nvCxnSpPr>
                    <p:cNvPr id="202" name="直線コネクタ 201"/>
                    <p:cNvCxnSpPr/>
                    <p:nvPr/>
                  </p:nvCxnSpPr>
                  <p:spPr>
                    <a:xfrm>
                      <a:off x="1712068" y="0"/>
                      <a:ext cx="0" cy="286385"/>
                    </a:xfrm>
                    <a:prstGeom prst="line">
                      <a:avLst/>
                    </a:prstGeom>
                    <a:noFill/>
                    <a:ln w="19050" cap="flat" cmpd="sng" algn="ctr">
                      <a:solidFill>
                        <a:sysClr val="windowText" lastClr="000000"/>
                      </a:solidFill>
                      <a:prstDash val="solid"/>
                    </a:ln>
                    <a:effectLst/>
                  </p:spPr>
                </p:cxnSp>
                <p:cxnSp>
                  <p:nvCxnSpPr>
                    <p:cNvPr id="203" name="直線コネクタ 202"/>
                    <p:cNvCxnSpPr/>
                    <p:nvPr/>
                  </p:nvCxnSpPr>
                  <p:spPr>
                    <a:xfrm>
                      <a:off x="2290864" y="0"/>
                      <a:ext cx="0" cy="286385"/>
                    </a:xfrm>
                    <a:prstGeom prst="line">
                      <a:avLst/>
                    </a:prstGeom>
                    <a:noFill/>
                    <a:ln w="19050" cap="flat" cmpd="sng" algn="ctr">
                      <a:solidFill>
                        <a:sysClr val="windowText" lastClr="000000"/>
                      </a:solidFill>
                      <a:prstDash val="solid"/>
                    </a:ln>
                    <a:effectLst/>
                  </p:spPr>
                </p:cxnSp>
              </p:grpSp>
              <p:sp>
                <p:nvSpPr>
                  <p:cNvPr id="196" name="テキスト ボックス 77"/>
                  <p:cNvSpPr txBox="1"/>
                  <p:nvPr/>
                </p:nvSpPr>
                <p:spPr>
                  <a:xfrm>
                    <a:off x="0" y="492826"/>
                    <a:ext cx="1558107" cy="344495"/>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全くそう思わない</a:t>
                    </a:r>
                    <a:endParaRPr lang="ja-JP" sz="1050" kern="100" dirty="0">
                      <a:effectLst/>
                      <a:latin typeface="Century"/>
                      <a:ea typeface="ＭＳ 明朝"/>
                      <a:cs typeface="Times New Roman"/>
                    </a:endParaRPr>
                  </a:p>
                </p:txBody>
              </p:sp>
              <p:sp>
                <p:nvSpPr>
                  <p:cNvPr id="197" name="テキスト ボックス 78"/>
                  <p:cNvSpPr txBox="1"/>
                  <p:nvPr/>
                </p:nvSpPr>
                <p:spPr>
                  <a:xfrm>
                    <a:off x="623455" y="0"/>
                    <a:ext cx="314325" cy="376486"/>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１</a:t>
                    </a:r>
                    <a:endParaRPr lang="ja-JP" sz="1050" kern="100" dirty="0">
                      <a:effectLst/>
                      <a:latin typeface="Century"/>
                      <a:ea typeface="ＭＳ 明朝"/>
                      <a:cs typeface="Times New Roman"/>
                    </a:endParaRPr>
                  </a:p>
                </p:txBody>
              </p:sp>
            </p:grpSp>
            <p:sp>
              <p:nvSpPr>
                <p:cNvPr id="190" name="テキスト ボックス 79"/>
                <p:cNvSpPr txBox="1"/>
                <p:nvPr/>
              </p:nvSpPr>
              <p:spPr>
                <a:xfrm>
                  <a:off x="1543792"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２</a:t>
                  </a:r>
                  <a:endParaRPr lang="ja-JP" sz="1050" kern="100" dirty="0">
                    <a:effectLst/>
                    <a:latin typeface="Century"/>
                    <a:ea typeface="ＭＳ 明朝"/>
                    <a:cs typeface="Times New Roman"/>
                  </a:endParaRPr>
                </a:p>
              </p:txBody>
            </p:sp>
            <p:sp>
              <p:nvSpPr>
                <p:cNvPr id="191" name="テキスト ボックス 80"/>
                <p:cNvSpPr txBox="1"/>
                <p:nvPr/>
              </p:nvSpPr>
              <p:spPr>
                <a:xfrm>
                  <a:off x="5201392"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６</a:t>
                  </a:r>
                  <a:endParaRPr lang="ja-JP" sz="1050" kern="100" dirty="0">
                    <a:effectLst/>
                    <a:latin typeface="Century"/>
                    <a:ea typeface="ＭＳ 明朝"/>
                    <a:cs typeface="Times New Roman"/>
                  </a:endParaRPr>
                </a:p>
              </p:txBody>
            </p:sp>
            <p:sp>
              <p:nvSpPr>
                <p:cNvPr id="192" name="テキスト ボックス 81"/>
                <p:cNvSpPr txBox="1"/>
                <p:nvPr/>
              </p:nvSpPr>
              <p:spPr>
                <a:xfrm>
                  <a:off x="4292930"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５</a:t>
                  </a:r>
                  <a:endParaRPr lang="ja-JP" sz="1050" kern="100" dirty="0">
                    <a:effectLst/>
                    <a:latin typeface="Century"/>
                    <a:ea typeface="ＭＳ 明朝"/>
                    <a:cs typeface="Times New Roman"/>
                  </a:endParaRPr>
                </a:p>
              </p:txBody>
            </p:sp>
            <p:sp>
              <p:nvSpPr>
                <p:cNvPr id="193" name="テキスト ボックス 82"/>
                <p:cNvSpPr txBox="1"/>
                <p:nvPr/>
              </p:nvSpPr>
              <p:spPr>
                <a:xfrm>
                  <a:off x="2464130"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３</a:t>
                  </a:r>
                  <a:endParaRPr lang="ja-JP" sz="1050" kern="100" dirty="0">
                    <a:effectLst/>
                    <a:latin typeface="Century"/>
                    <a:ea typeface="ＭＳ 明朝"/>
                    <a:cs typeface="Times New Roman"/>
                  </a:endParaRPr>
                </a:p>
              </p:txBody>
            </p:sp>
            <p:sp>
              <p:nvSpPr>
                <p:cNvPr id="194" name="テキスト ボックス 83"/>
                <p:cNvSpPr txBox="1"/>
                <p:nvPr/>
              </p:nvSpPr>
              <p:spPr>
                <a:xfrm>
                  <a:off x="3366655"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４</a:t>
                  </a:r>
                  <a:endParaRPr lang="ja-JP" sz="1050" kern="100" dirty="0">
                    <a:effectLst/>
                    <a:latin typeface="Century"/>
                    <a:ea typeface="ＭＳ 明朝"/>
                    <a:cs typeface="Times New Roman"/>
                  </a:endParaRPr>
                </a:p>
              </p:txBody>
            </p:sp>
          </p:grpSp>
        </p:grpSp>
      </p:grpSp>
      <p:sp>
        <p:nvSpPr>
          <p:cNvPr id="245" name="正方形/長方形 203"/>
          <p:cNvSpPr/>
          <p:nvPr/>
        </p:nvSpPr>
        <p:spPr>
          <a:xfrm>
            <a:off x="-7562" y="5415027"/>
            <a:ext cx="6307754" cy="246221"/>
          </a:xfrm>
          <a:prstGeom prst="rect">
            <a:avLst/>
          </a:prstGeom>
        </p:spPr>
        <p:txBody>
          <a:bodyPr wrap="square">
            <a:spAutoFit/>
          </a:bodyPr>
          <a:lstStyle/>
          <a:p>
            <a:r>
              <a:rPr lang="ja-JP" altLang="ja-JP" sz="1000" dirty="0"/>
              <a:t>問９：</a:t>
            </a:r>
            <a:r>
              <a:rPr lang="ja-JP" altLang="ja-JP" sz="1000" dirty="0" smtClean="0"/>
              <a:t>男性</a:t>
            </a:r>
            <a:r>
              <a:rPr lang="ja-JP" altLang="en-US" sz="1000" dirty="0">
                <a:latin typeface="+mn-ea"/>
                <a:cs typeface="Times New Roman" pitchFamily="18" charset="0"/>
              </a:rPr>
              <a:t>・誕生月が偶数の人</a:t>
            </a:r>
            <a:r>
              <a:rPr lang="ja-JP" altLang="ja-JP" sz="1000" dirty="0" smtClean="0"/>
              <a:t>が</a:t>
            </a:r>
            <a:r>
              <a:rPr lang="ja-JP" altLang="ja-JP" sz="1000" dirty="0"/>
              <a:t>このキャンペーンを利用できないことに対する優越感を感じますか</a:t>
            </a:r>
            <a:endParaRPr lang="ja-JP" altLang="en-US" sz="1000" dirty="0"/>
          </a:p>
        </p:txBody>
      </p:sp>
      <p:grpSp>
        <p:nvGrpSpPr>
          <p:cNvPr id="246" name="グループ化 204"/>
          <p:cNvGrpSpPr>
            <a:grpSpLocks/>
          </p:cNvGrpSpPr>
          <p:nvPr/>
        </p:nvGrpSpPr>
        <p:grpSpPr>
          <a:xfrm>
            <a:off x="1744112" y="5562856"/>
            <a:ext cx="5377303" cy="843279"/>
            <a:chOff x="0" y="0"/>
            <a:chExt cx="6000131" cy="884497"/>
          </a:xfrm>
        </p:grpSpPr>
        <p:cxnSp>
          <p:nvCxnSpPr>
            <p:cNvPr id="206" name="直線コネクタ 205"/>
            <p:cNvCxnSpPr/>
            <p:nvPr/>
          </p:nvCxnSpPr>
          <p:spPr>
            <a:xfrm>
              <a:off x="5355772" y="255319"/>
              <a:ext cx="0" cy="285750"/>
            </a:xfrm>
            <a:prstGeom prst="line">
              <a:avLst/>
            </a:prstGeom>
            <a:noFill/>
            <a:ln w="19050" cap="flat" cmpd="sng" algn="ctr">
              <a:solidFill>
                <a:sysClr val="windowText" lastClr="000000"/>
              </a:solidFill>
              <a:prstDash val="solid"/>
            </a:ln>
            <a:effectLst/>
          </p:spPr>
        </p:cxnSp>
        <p:grpSp>
          <p:nvGrpSpPr>
            <p:cNvPr id="207" name="グループ化 206"/>
            <p:cNvGrpSpPr/>
            <p:nvPr/>
          </p:nvGrpSpPr>
          <p:grpSpPr>
            <a:xfrm>
              <a:off x="0" y="0"/>
              <a:ext cx="6000131" cy="884497"/>
              <a:chOff x="0" y="0"/>
              <a:chExt cx="6000131" cy="884497"/>
            </a:xfrm>
          </p:grpSpPr>
          <p:sp>
            <p:nvSpPr>
              <p:cNvPr id="208" name="テキスト ボックス 87"/>
              <p:cNvSpPr txBox="1"/>
              <p:nvPr/>
            </p:nvSpPr>
            <p:spPr>
              <a:xfrm>
                <a:off x="4714504" y="540327"/>
                <a:ext cx="1285627" cy="344170"/>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非常に感じる</a:t>
                </a:r>
                <a:endParaRPr lang="ja-JP" sz="1050" kern="100" dirty="0">
                  <a:effectLst/>
                  <a:latin typeface="Century"/>
                  <a:ea typeface="ＭＳ 明朝"/>
                  <a:cs typeface="Times New Roman"/>
                </a:endParaRPr>
              </a:p>
            </p:txBody>
          </p:sp>
          <p:grpSp>
            <p:nvGrpSpPr>
              <p:cNvPr id="209" name="グループ化 208"/>
              <p:cNvGrpSpPr/>
              <p:nvPr/>
            </p:nvGrpSpPr>
            <p:grpSpPr>
              <a:xfrm>
                <a:off x="0" y="0"/>
                <a:ext cx="5515717" cy="837321"/>
                <a:chOff x="0" y="0"/>
                <a:chExt cx="5515717" cy="837321"/>
              </a:xfrm>
            </p:grpSpPr>
            <p:grpSp>
              <p:nvGrpSpPr>
                <p:cNvPr id="210" name="グループ化 209"/>
                <p:cNvGrpSpPr/>
                <p:nvPr/>
              </p:nvGrpSpPr>
              <p:grpSpPr>
                <a:xfrm>
                  <a:off x="0" y="0"/>
                  <a:ext cx="5355549" cy="837321"/>
                  <a:chOff x="0" y="0"/>
                  <a:chExt cx="5355549" cy="837321"/>
                </a:xfrm>
              </p:grpSpPr>
              <p:grpSp>
                <p:nvGrpSpPr>
                  <p:cNvPr id="216" name="グループ化 215"/>
                  <p:cNvGrpSpPr/>
                  <p:nvPr/>
                </p:nvGrpSpPr>
                <p:grpSpPr>
                  <a:xfrm>
                    <a:off x="777834" y="255319"/>
                    <a:ext cx="4577715" cy="286385"/>
                    <a:chOff x="0" y="0"/>
                    <a:chExt cx="2854486" cy="286385"/>
                  </a:xfrm>
                </p:grpSpPr>
                <p:cxnSp>
                  <p:nvCxnSpPr>
                    <p:cNvPr id="219" name="直線コネクタ 218"/>
                    <p:cNvCxnSpPr/>
                    <p:nvPr/>
                  </p:nvCxnSpPr>
                  <p:spPr>
                    <a:xfrm>
                      <a:off x="0" y="121436"/>
                      <a:ext cx="2854486" cy="0"/>
                    </a:xfrm>
                    <a:prstGeom prst="line">
                      <a:avLst/>
                    </a:prstGeom>
                    <a:noFill/>
                    <a:ln w="28575" cap="flat" cmpd="sng" algn="ctr">
                      <a:solidFill>
                        <a:sysClr val="windowText" lastClr="000000"/>
                      </a:solidFill>
                      <a:prstDash val="solid"/>
                    </a:ln>
                    <a:effectLst/>
                  </p:spPr>
                </p:cxnSp>
                <p:cxnSp>
                  <p:nvCxnSpPr>
                    <p:cNvPr id="220" name="直線コネクタ 219"/>
                    <p:cNvCxnSpPr/>
                    <p:nvPr/>
                  </p:nvCxnSpPr>
                  <p:spPr>
                    <a:xfrm>
                      <a:off x="0" y="0"/>
                      <a:ext cx="0" cy="286385"/>
                    </a:xfrm>
                    <a:prstGeom prst="line">
                      <a:avLst/>
                    </a:prstGeom>
                    <a:noFill/>
                    <a:ln w="19050" cap="flat" cmpd="sng" algn="ctr">
                      <a:solidFill>
                        <a:sysClr val="windowText" lastClr="000000"/>
                      </a:solidFill>
                      <a:prstDash val="solid"/>
                    </a:ln>
                    <a:effectLst/>
                  </p:spPr>
                </p:cxnSp>
                <p:cxnSp>
                  <p:nvCxnSpPr>
                    <p:cNvPr id="221" name="直線コネクタ 220"/>
                    <p:cNvCxnSpPr/>
                    <p:nvPr/>
                  </p:nvCxnSpPr>
                  <p:spPr>
                    <a:xfrm>
                      <a:off x="573932" y="0"/>
                      <a:ext cx="0" cy="286385"/>
                    </a:xfrm>
                    <a:prstGeom prst="line">
                      <a:avLst/>
                    </a:prstGeom>
                    <a:noFill/>
                    <a:ln w="19050" cap="flat" cmpd="sng" algn="ctr">
                      <a:solidFill>
                        <a:sysClr val="windowText" lastClr="000000"/>
                      </a:solidFill>
                      <a:prstDash val="solid"/>
                    </a:ln>
                    <a:effectLst/>
                  </p:spPr>
                </p:cxnSp>
                <p:cxnSp>
                  <p:nvCxnSpPr>
                    <p:cNvPr id="222" name="直線コネクタ 221"/>
                    <p:cNvCxnSpPr/>
                    <p:nvPr/>
                  </p:nvCxnSpPr>
                  <p:spPr>
                    <a:xfrm>
                      <a:off x="1147864" y="0"/>
                      <a:ext cx="0" cy="286385"/>
                    </a:xfrm>
                    <a:prstGeom prst="line">
                      <a:avLst/>
                    </a:prstGeom>
                    <a:noFill/>
                    <a:ln w="19050" cap="flat" cmpd="sng" algn="ctr">
                      <a:solidFill>
                        <a:sysClr val="windowText" lastClr="000000"/>
                      </a:solidFill>
                      <a:prstDash val="solid"/>
                    </a:ln>
                    <a:effectLst/>
                  </p:spPr>
                </p:cxnSp>
                <p:cxnSp>
                  <p:nvCxnSpPr>
                    <p:cNvPr id="223" name="直線コネクタ 222"/>
                    <p:cNvCxnSpPr/>
                    <p:nvPr/>
                  </p:nvCxnSpPr>
                  <p:spPr>
                    <a:xfrm>
                      <a:off x="1712068" y="0"/>
                      <a:ext cx="0" cy="286385"/>
                    </a:xfrm>
                    <a:prstGeom prst="line">
                      <a:avLst/>
                    </a:prstGeom>
                    <a:noFill/>
                    <a:ln w="19050" cap="flat" cmpd="sng" algn="ctr">
                      <a:solidFill>
                        <a:sysClr val="windowText" lastClr="000000"/>
                      </a:solidFill>
                      <a:prstDash val="solid"/>
                    </a:ln>
                    <a:effectLst/>
                  </p:spPr>
                </p:cxnSp>
                <p:cxnSp>
                  <p:nvCxnSpPr>
                    <p:cNvPr id="224" name="直線コネクタ 223"/>
                    <p:cNvCxnSpPr/>
                    <p:nvPr/>
                  </p:nvCxnSpPr>
                  <p:spPr>
                    <a:xfrm>
                      <a:off x="2290864" y="0"/>
                      <a:ext cx="0" cy="286385"/>
                    </a:xfrm>
                    <a:prstGeom prst="line">
                      <a:avLst/>
                    </a:prstGeom>
                    <a:noFill/>
                    <a:ln w="19050" cap="flat" cmpd="sng" algn="ctr">
                      <a:solidFill>
                        <a:sysClr val="windowText" lastClr="000000"/>
                      </a:solidFill>
                      <a:prstDash val="solid"/>
                    </a:ln>
                    <a:effectLst/>
                  </p:spPr>
                </p:cxnSp>
              </p:grpSp>
              <p:sp>
                <p:nvSpPr>
                  <p:cNvPr id="217" name="テキスト ボックス 129"/>
                  <p:cNvSpPr txBox="1"/>
                  <p:nvPr/>
                </p:nvSpPr>
                <p:spPr>
                  <a:xfrm>
                    <a:off x="0" y="492826"/>
                    <a:ext cx="1558107" cy="344495"/>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全く感じない</a:t>
                    </a:r>
                    <a:endParaRPr lang="ja-JP" sz="1050" kern="100" dirty="0">
                      <a:effectLst/>
                      <a:latin typeface="Century"/>
                      <a:ea typeface="ＭＳ 明朝"/>
                      <a:cs typeface="Times New Roman"/>
                    </a:endParaRPr>
                  </a:p>
                </p:txBody>
              </p:sp>
              <p:sp>
                <p:nvSpPr>
                  <p:cNvPr id="218" name="テキスト ボックス 130"/>
                  <p:cNvSpPr txBox="1"/>
                  <p:nvPr/>
                </p:nvSpPr>
                <p:spPr>
                  <a:xfrm>
                    <a:off x="623455" y="0"/>
                    <a:ext cx="314325" cy="376486"/>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１</a:t>
                    </a:r>
                    <a:endParaRPr lang="ja-JP" sz="1050" kern="100" dirty="0">
                      <a:effectLst/>
                      <a:latin typeface="Century"/>
                      <a:ea typeface="ＭＳ 明朝"/>
                      <a:cs typeface="Times New Roman"/>
                    </a:endParaRPr>
                  </a:p>
                </p:txBody>
              </p:sp>
            </p:grpSp>
            <p:sp>
              <p:nvSpPr>
                <p:cNvPr id="211" name="テキスト ボックス 131"/>
                <p:cNvSpPr txBox="1"/>
                <p:nvPr/>
              </p:nvSpPr>
              <p:spPr>
                <a:xfrm>
                  <a:off x="1543792"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２</a:t>
                  </a:r>
                  <a:endParaRPr lang="ja-JP" sz="1050" kern="100" dirty="0">
                    <a:effectLst/>
                    <a:latin typeface="Century"/>
                    <a:ea typeface="ＭＳ 明朝"/>
                    <a:cs typeface="Times New Roman"/>
                  </a:endParaRPr>
                </a:p>
              </p:txBody>
            </p:sp>
            <p:sp>
              <p:nvSpPr>
                <p:cNvPr id="212" name="テキスト ボックス 132"/>
                <p:cNvSpPr txBox="1"/>
                <p:nvPr/>
              </p:nvSpPr>
              <p:spPr>
                <a:xfrm>
                  <a:off x="5201392"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６</a:t>
                  </a:r>
                  <a:endParaRPr lang="ja-JP" sz="1050" kern="100" dirty="0">
                    <a:effectLst/>
                    <a:latin typeface="Century"/>
                    <a:ea typeface="ＭＳ 明朝"/>
                    <a:cs typeface="Times New Roman"/>
                  </a:endParaRPr>
                </a:p>
              </p:txBody>
            </p:sp>
            <p:sp>
              <p:nvSpPr>
                <p:cNvPr id="213" name="テキスト ボックス 133"/>
                <p:cNvSpPr txBox="1"/>
                <p:nvPr/>
              </p:nvSpPr>
              <p:spPr>
                <a:xfrm>
                  <a:off x="4292930"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５</a:t>
                  </a:r>
                  <a:endParaRPr lang="ja-JP" sz="1050" kern="100" dirty="0">
                    <a:effectLst/>
                    <a:latin typeface="Century"/>
                    <a:ea typeface="ＭＳ 明朝"/>
                    <a:cs typeface="Times New Roman"/>
                  </a:endParaRPr>
                </a:p>
              </p:txBody>
            </p:sp>
            <p:sp>
              <p:nvSpPr>
                <p:cNvPr id="214" name="テキスト ボックス 134"/>
                <p:cNvSpPr txBox="1"/>
                <p:nvPr/>
              </p:nvSpPr>
              <p:spPr>
                <a:xfrm>
                  <a:off x="2464130"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３</a:t>
                  </a:r>
                  <a:endParaRPr lang="ja-JP" sz="1050" kern="100" dirty="0">
                    <a:effectLst/>
                    <a:latin typeface="Century"/>
                    <a:ea typeface="ＭＳ 明朝"/>
                    <a:cs typeface="Times New Roman"/>
                  </a:endParaRPr>
                </a:p>
              </p:txBody>
            </p:sp>
            <p:sp>
              <p:nvSpPr>
                <p:cNvPr id="215" name="テキスト ボックス 135"/>
                <p:cNvSpPr txBox="1"/>
                <p:nvPr/>
              </p:nvSpPr>
              <p:spPr>
                <a:xfrm>
                  <a:off x="3366655" y="0"/>
                  <a:ext cx="314325" cy="375920"/>
                </a:xfrm>
                <a:prstGeom prst="rect">
                  <a:avLst/>
                </a:prstGeom>
                <a:noFill/>
                <a:ln w="6350">
                  <a:noFil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latin typeface="Century"/>
                      <a:ea typeface="ＭＳ 明朝"/>
                      <a:cs typeface="Times New Roman"/>
                    </a:rPr>
                    <a:t>４</a:t>
                  </a:r>
                  <a:endParaRPr lang="ja-JP" sz="1050" kern="100" dirty="0">
                    <a:effectLst/>
                    <a:latin typeface="Century"/>
                    <a:ea typeface="ＭＳ 明朝"/>
                    <a:cs typeface="Times New Roman"/>
                  </a:endParaRPr>
                </a:p>
              </p:txBody>
            </p:sp>
          </p:grpSp>
        </p:grpSp>
      </p:grpSp>
      <p:sp>
        <p:nvSpPr>
          <p:cNvPr id="247" name="円/楕円 12"/>
          <p:cNvSpPr/>
          <p:nvPr/>
        </p:nvSpPr>
        <p:spPr>
          <a:xfrm>
            <a:off x="7711105" y="2703565"/>
            <a:ext cx="874009" cy="397241"/>
          </a:xfrm>
          <a:prstGeom prst="ellipse">
            <a:avLst/>
          </a:prstGeom>
          <a:noFill/>
          <a:ln w="57150">
            <a:solidFill>
              <a:srgbClr val="445583">
                <a:alpha val="7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48" name="テキスト ボックス 15"/>
          <p:cNvSpPr txBox="1"/>
          <p:nvPr/>
        </p:nvSpPr>
        <p:spPr>
          <a:xfrm>
            <a:off x="7504004" y="3114661"/>
            <a:ext cx="1288212" cy="369332"/>
          </a:xfrm>
          <a:prstGeom prst="rect">
            <a:avLst/>
          </a:prstGeom>
          <a:noFill/>
        </p:spPr>
        <p:txBody>
          <a:bodyPr wrap="square" rtlCol="0">
            <a:spAutoFit/>
          </a:bodyPr>
          <a:lstStyle/>
          <a:p>
            <a:pPr algn="ctr"/>
            <a:r>
              <a:rPr kumimoji="1" lang="ja-JP" altLang="en-US" dirty="0" smtClean="0"/>
              <a:t>誕生月</a:t>
            </a:r>
            <a:endParaRPr kumimoji="1" lang="en-US" altLang="ja-JP" dirty="0" smtClean="0"/>
          </a:p>
        </p:txBody>
      </p:sp>
      <p:sp>
        <p:nvSpPr>
          <p:cNvPr id="259" name="テキスト ボックス 13"/>
          <p:cNvSpPr txBox="1"/>
          <p:nvPr/>
        </p:nvSpPr>
        <p:spPr>
          <a:xfrm>
            <a:off x="7812360" y="4005781"/>
            <a:ext cx="772754" cy="369332"/>
          </a:xfrm>
          <a:prstGeom prst="rect">
            <a:avLst/>
          </a:prstGeom>
          <a:noFill/>
        </p:spPr>
        <p:txBody>
          <a:bodyPr wrap="square" rtlCol="0">
            <a:spAutoFit/>
          </a:bodyPr>
          <a:lstStyle/>
          <a:p>
            <a:pPr algn="ctr"/>
            <a:r>
              <a:rPr lang="ja-JP" altLang="en-US" dirty="0" smtClean="0"/>
              <a:t>男</a:t>
            </a:r>
            <a:r>
              <a:rPr kumimoji="1" lang="ja-JP" altLang="en-US" dirty="0" smtClean="0"/>
              <a:t>性</a:t>
            </a:r>
            <a:endParaRPr kumimoji="1" lang="en-US" altLang="ja-JP" dirty="0" smtClean="0"/>
          </a:p>
        </p:txBody>
      </p:sp>
      <p:sp>
        <p:nvSpPr>
          <p:cNvPr id="260" name="円/楕円 18"/>
          <p:cNvSpPr/>
          <p:nvPr/>
        </p:nvSpPr>
        <p:spPr>
          <a:xfrm>
            <a:off x="7693467" y="3579435"/>
            <a:ext cx="909285" cy="373690"/>
          </a:xfrm>
          <a:prstGeom prst="ellipse">
            <a:avLst/>
          </a:prstGeom>
          <a:noFill/>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61" name="円/楕円 12"/>
          <p:cNvSpPr/>
          <p:nvPr/>
        </p:nvSpPr>
        <p:spPr>
          <a:xfrm>
            <a:off x="4623911" y="2961525"/>
            <a:ext cx="1888110" cy="397241"/>
          </a:xfrm>
          <a:prstGeom prst="ellipse">
            <a:avLst/>
          </a:prstGeom>
          <a:noFill/>
          <a:ln w="57150">
            <a:solidFill>
              <a:schemeClr val="accent1">
                <a:shade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62" name="円/楕円 12"/>
          <p:cNvSpPr/>
          <p:nvPr/>
        </p:nvSpPr>
        <p:spPr>
          <a:xfrm>
            <a:off x="4623910" y="3889368"/>
            <a:ext cx="1888110" cy="397241"/>
          </a:xfrm>
          <a:prstGeom prst="ellipse">
            <a:avLst/>
          </a:prstGeom>
          <a:noFill/>
          <a:ln w="57150">
            <a:solidFill>
              <a:schemeClr val="accent1">
                <a:shade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63" name="円/楕円 12"/>
          <p:cNvSpPr/>
          <p:nvPr/>
        </p:nvSpPr>
        <p:spPr>
          <a:xfrm>
            <a:off x="4644008" y="4812917"/>
            <a:ext cx="1888110" cy="397241"/>
          </a:xfrm>
          <a:prstGeom prst="ellipse">
            <a:avLst/>
          </a:prstGeom>
          <a:noFill/>
          <a:ln w="57150">
            <a:solidFill>
              <a:schemeClr val="accent1">
                <a:shade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64" name="円/楕円 12"/>
          <p:cNvSpPr/>
          <p:nvPr/>
        </p:nvSpPr>
        <p:spPr>
          <a:xfrm>
            <a:off x="4644008" y="5733256"/>
            <a:ext cx="1888110" cy="397241"/>
          </a:xfrm>
          <a:prstGeom prst="ellipse">
            <a:avLst/>
          </a:prstGeom>
          <a:noFill/>
          <a:ln w="57150">
            <a:solidFill>
              <a:schemeClr val="accent1">
                <a:shade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65" name="円/楕円 18"/>
          <p:cNvSpPr/>
          <p:nvPr/>
        </p:nvSpPr>
        <p:spPr>
          <a:xfrm>
            <a:off x="2454301" y="2939802"/>
            <a:ext cx="2038172" cy="373690"/>
          </a:xfrm>
          <a:prstGeom prst="ellipse">
            <a:avLst/>
          </a:prstGeom>
          <a:noFill/>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66" name="円/楕円 18"/>
          <p:cNvSpPr/>
          <p:nvPr/>
        </p:nvSpPr>
        <p:spPr>
          <a:xfrm>
            <a:off x="2451813" y="3889368"/>
            <a:ext cx="2038172" cy="373690"/>
          </a:xfrm>
          <a:prstGeom prst="ellipse">
            <a:avLst/>
          </a:prstGeom>
          <a:noFill/>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67" name="円/楕円 18"/>
          <p:cNvSpPr/>
          <p:nvPr/>
        </p:nvSpPr>
        <p:spPr>
          <a:xfrm>
            <a:off x="2460260" y="4836468"/>
            <a:ext cx="2038172" cy="373690"/>
          </a:xfrm>
          <a:prstGeom prst="ellipse">
            <a:avLst/>
          </a:prstGeom>
          <a:noFill/>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68" name="円/楕円 18"/>
          <p:cNvSpPr/>
          <p:nvPr/>
        </p:nvSpPr>
        <p:spPr>
          <a:xfrm>
            <a:off x="2451812" y="5735209"/>
            <a:ext cx="2038172" cy="373690"/>
          </a:xfrm>
          <a:prstGeom prst="ellipse">
            <a:avLst/>
          </a:prstGeom>
          <a:noFill/>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4" name="テキスト ボックス 42"/>
          <p:cNvSpPr txBox="1"/>
          <p:nvPr/>
        </p:nvSpPr>
        <p:spPr>
          <a:xfrm>
            <a:off x="14392" y="-28740"/>
            <a:ext cx="1470675" cy="369332"/>
          </a:xfrm>
          <a:prstGeom prst="rect">
            <a:avLst/>
          </a:prstGeom>
          <a:noFill/>
        </p:spPr>
        <p:txBody>
          <a:bodyPr wrap="square" rtlCol="0">
            <a:spAutoFit/>
          </a:bodyPr>
          <a:lstStyle/>
          <a:p>
            <a:pPr algn="ctr"/>
            <a:r>
              <a:rPr lang="ja-JP" altLang="en-US" dirty="0">
                <a:solidFill>
                  <a:schemeClr val="bg1"/>
                </a:solidFill>
              </a:rPr>
              <a:t>仮説の検証</a:t>
            </a:r>
            <a:endParaRPr kumimoji="1" lang="en-US" altLang="ja-JP" dirty="0" smtClean="0"/>
          </a:p>
        </p:txBody>
      </p:sp>
      <p:sp>
        <p:nvSpPr>
          <p:cNvPr id="105" name="テキスト ボックス 104"/>
          <p:cNvSpPr txBox="1"/>
          <p:nvPr/>
        </p:nvSpPr>
        <p:spPr>
          <a:xfrm>
            <a:off x="361174" y="1714371"/>
            <a:ext cx="8424936" cy="646331"/>
          </a:xfrm>
          <a:prstGeom prst="rect">
            <a:avLst/>
          </a:prstGeom>
          <a:noFill/>
        </p:spPr>
        <p:txBody>
          <a:bodyPr wrap="square" rtlCol="0">
            <a:spAutoFit/>
          </a:bodyPr>
          <a:lstStyle/>
          <a:p>
            <a:pPr algn="ctr"/>
            <a:r>
              <a:rPr kumimoji="1" lang="ja-JP" altLang="en-US" dirty="0">
                <a:solidFill>
                  <a:srgbClr val="000000"/>
                </a:solidFill>
              </a:rPr>
              <a:t>合理性の高い「女性限定」と合理性の低い</a:t>
            </a:r>
            <a:r>
              <a:rPr lang="ja-JP" altLang="en-US" dirty="0">
                <a:solidFill>
                  <a:srgbClr val="000000"/>
                </a:solidFill>
              </a:rPr>
              <a:t>「誕生月が奇数の方限定」</a:t>
            </a:r>
            <a:r>
              <a:rPr lang="ja-JP" altLang="en-US">
                <a:solidFill>
                  <a:srgbClr val="000000"/>
                </a:solidFill>
              </a:rPr>
              <a:t>で</a:t>
            </a:r>
          </a:p>
          <a:p>
            <a:pPr algn="ctr"/>
            <a:r>
              <a:rPr lang="en-US" altLang="ja-JP">
                <a:solidFill>
                  <a:srgbClr val="000000"/>
                </a:solidFill>
              </a:rPr>
              <a:t> </a:t>
            </a:r>
            <a:r>
              <a:rPr lang="ja-JP" altLang="en-US">
                <a:solidFill>
                  <a:srgbClr val="000000"/>
                </a:solidFill>
              </a:rPr>
              <a:t>「</a:t>
            </a:r>
            <a:r>
              <a:rPr lang="ja-JP" altLang="en-US" dirty="0">
                <a:solidFill>
                  <a:srgbClr val="000000"/>
                </a:solidFill>
              </a:rPr>
              <a:t>誕生月が奇数の方限定」の</a:t>
            </a:r>
            <a:r>
              <a:rPr lang="ja-JP" altLang="en-US">
                <a:solidFill>
                  <a:srgbClr val="000000"/>
                </a:solidFill>
              </a:rPr>
              <a:t>方が外部</a:t>
            </a:r>
            <a:r>
              <a:rPr lang="ja-JP" altLang="en-US" dirty="0">
                <a:solidFill>
                  <a:srgbClr val="000000"/>
                </a:solidFill>
              </a:rPr>
              <a:t>認知しやすいことを検証する。</a:t>
            </a:r>
            <a:endParaRPr kumimoji="1" lang="en-US" altLang="ja-JP" dirty="0">
              <a:solidFill>
                <a:srgbClr val="000000"/>
              </a:solidFill>
            </a:endParaRPr>
          </a:p>
        </p:txBody>
      </p:sp>
    </p:spTree>
    <p:extLst>
      <p:ext uri="{BB962C8B-B14F-4D97-AF65-F5344CB8AC3E}">
        <p14:creationId xmlns:p14="http://schemas.microsoft.com/office/powerpoint/2010/main" val="251212837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仮説１の検証</a:t>
            </a:r>
            <a:r>
              <a:rPr lang="ja-JP" altLang="en-US" dirty="0"/>
              <a:t>方法</a:t>
            </a:r>
            <a:endParaRPr kumimoji="1" lang="ja-JP" altLang="en-US" dirty="0"/>
          </a:p>
        </p:txBody>
      </p:sp>
      <p:sp>
        <p:nvSpPr>
          <p:cNvPr id="5" name="正方形/長方形 4"/>
          <p:cNvSpPr/>
          <p:nvPr/>
        </p:nvSpPr>
        <p:spPr>
          <a:xfrm>
            <a:off x="323528" y="1412776"/>
            <a:ext cx="8280920" cy="101312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p:cNvSpPr txBox="1"/>
          <p:nvPr/>
        </p:nvSpPr>
        <p:spPr>
          <a:xfrm>
            <a:off x="179512" y="1596171"/>
            <a:ext cx="8424936" cy="646331"/>
          </a:xfrm>
          <a:prstGeom prst="rect">
            <a:avLst/>
          </a:prstGeom>
          <a:noFill/>
        </p:spPr>
        <p:txBody>
          <a:bodyPr wrap="square" rtlCol="0">
            <a:spAutoFit/>
          </a:bodyPr>
          <a:lstStyle/>
          <a:p>
            <a:pPr algn="ctr"/>
            <a:r>
              <a:rPr kumimoji="1" lang="ja-JP" altLang="en-US" dirty="0">
                <a:solidFill>
                  <a:srgbClr val="000000"/>
                </a:solidFill>
              </a:rPr>
              <a:t>合理性の高い「女性限定」と合理性の低い</a:t>
            </a:r>
            <a:r>
              <a:rPr lang="ja-JP" altLang="en-US" dirty="0">
                <a:solidFill>
                  <a:srgbClr val="000000"/>
                </a:solidFill>
              </a:rPr>
              <a:t>「誕生月が奇数の方限定」</a:t>
            </a:r>
            <a:r>
              <a:rPr lang="ja-JP" altLang="en-US">
                <a:solidFill>
                  <a:srgbClr val="000000"/>
                </a:solidFill>
              </a:rPr>
              <a:t>で</a:t>
            </a:r>
          </a:p>
          <a:p>
            <a:pPr algn="ctr"/>
            <a:r>
              <a:rPr lang="en-US" altLang="ja-JP">
                <a:solidFill>
                  <a:srgbClr val="000000"/>
                </a:solidFill>
              </a:rPr>
              <a:t> </a:t>
            </a:r>
            <a:r>
              <a:rPr lang="ja-JP" altLang="en-US">
                <a:solidFill>
                  <a:srgbClr val="000000"/>
                </a:solidFill>
              </a:rPr>
              <a:t>「</a:t>
            </a:r>
            <a:r>
              <a:rPr lang="ja-JP" altLang="en-US" dirty="0">
                <a:solidFill>
                  <a:srgbClr val="000000"/>
                </a:solidFill>
              </a:rPr>
              <a:t>誕生月が奇数の方限定」の</a:t>
            </a:r>
            <a:r>
              <a:rPr lang="ja-JP" altLang="en-US">
                <a:solidFill>
                  <a:srgbClr val="000000"/>
                </a:solidFill>
              </a:rPr>
              <a:t>方が外部</a:t>
            </a:r>
            <a:r>
              <a:rPr lang="ja-JP" altLang="en-US" dirty="0">
                <a:solidFill>
                  <a:srgbClr val="000000"/>
                </a:solidFill>
              </a:rPr>
              <a:t>認知しやすいことを検証する。</a:t>
            </a:r>
            <a:endParaRPr kumimoji="1" lang="en-US" altLang="ja-JP" dirty="0">
              <a:solidFill>
                <a:srgbClr val="000000"/>
              </a:solidFill>
            </a:endParaRPr>
          </a:p>
        </p:txBody>
      </p:sp>
      <p:sp>
        <p:nvSpPr>
          <p:cNvPr id="7" name="テキスト ボックス 6"/>
          <p:cNvSpPr txBox="1"/>
          <p:nvPr/>
        </p:nvSpPr>
        <p:spPr>
          <a:xfrm>
            <a:off x="971600" y="2546622"/>
            <a:ext cx="3600400" cy="646331"/>
          </a:xfrm>
          <a:prstGeom prst="rect">
            <a:avLst/>
          </a:prstGeom>
          <a:noFill/>
        </p:spPr>
        <p:txBody>
          <a:bodyPr wrap="square" rtlCol="0">
            <a:spAutoFit/>
          </a:bodyPr>
          <a:lstStyle/>
          <a:p>
            <a:pPr algn="ctr"/>
            <a:r>
              <a:rPr kumimoji="1" lang="ja-JP" altLang="en-US" dirty="0" smtClean="0"/>
              <a:t>「女性限定」</a:t>
            </a:r>
            <a:endParaRPr kumimoji="1" lang="en-US" altLang="ja-JP" dirty="0" smtClean="0"/>
          </a:p>
          <a:p>
            <a:pPr algn="ctr"/>
            <a:r>
              <a:rPr lang="ja-JP" altLang="en-US" dirty="0" smtClean="0"/>
              <a:t>合理性高い</a:t>
            </a:r>
            <a:endParaRPr kumimoji="1" lang="ja-JP" altLang="en-US" dirty="0"/>
          </a:p>
        </p:txBody>
      </p:sp>
      <p:sp>
        <p:nvSpPr>
          <p:cNvPr id="12" name="テキスト ボックス 11"/>
          <p:cNvSpPr txBox="1"/>
          <p:nvPr/>
        </p:nvSpPr>
        <p:spPr>
          <a:xfrm>
            <a:off x="4572000" y="2546622"/>
            <a:ext cx="3607761" cy="646331"/>
          </a:xfrm>
          <a:prstGeom prst="rect">
            <a:avLst/>
          </a:prstGeom>
          <a:noFill/>
        </p:spPr>
        <p:txBody>
          <a:bodyPr wrap="square" rtlCol="0">
            <a:spAutoFit/>
          </a:bodyPr>
          <a:lstStyle/>
          <a:p>
            <a:pPr algn="ctr"/>
            <a:r>
              <a:rPr kumimoji="1" lang="ja-JP" altLang="en-US" dirty="0" smtClean="0"/>
              <a:t>「誕生月が奇数の方限定」</a:t>
            </a:r>
            <a:endParaRPr kumimoji="1" lang="en-US" altLang="ja-JP" dirty="0" smtClean="0"/>
          </a:p>
          <a:p>
            <a:pPr algn="ctr"/>
            <a:r>
              <a:rPr lang="ja-JP" altLang="en-US" dirty="0" smtClean="0"/>
              <a:t>合理性低い</a:t>
            </a:r>
            <a:endParaRPr kumimoji="1" lang="ja-JP" altLang="en-US" dirty="0"/>
          </a:p>
        </p:txBody>
      </p:sp>
      <p:pic>
        <p:nvPicPr>
          <p:cNvPr id="2058" name="Picture 10" descr="友達のイラスト「肩を組む女性たち」">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7997" y="4136844"/>
            <a:ext cx="2778478" cy="1783278"/>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p:cNvSpPr txBox="1"/>
          <p:nvPr/>
        </p:nvSpPr>
        <p:spPr>
          <a:xfrm>
            <a:off x="3827972" y="5877272"/>
            <a:ext cx="1459074" cy="369332"/>
          </a:xfrm>
          <a:prstGeom prst="rect">
            <a:avLst/>
          </a:prstGeom>
          <a:noFill/>
        </p:spPr>
        <p:txBody>
          <a:bodyPr wrap="square" rtlCol="0">
            <a:spAutoFit/>
          </a:bodyPr>
          <a:lstStyle/>
          <a:p>
            <a:pPr algn="ctr"/>
            <a:r>
              <a:rPr lang="ja-JP" altLang="en-US" dirty="0"/>
              <a:t>外部認知</a:t>
            </a:r>
            <a:endParaRPr kumimoji="1" lang="ja-JP" altLang="en-US" dirty="0"/>
          </a:p>
        </p:txBody>
      </p:sp>
      <p:grpSp>
        <p:nvGrpSpPr>
          <p:cNvPr id="27" name="グループ化 25"/>
          <p:cNvGrpSpPr/>
          <p:nvPr/>
        </p:nvGrpSpPr>
        <p:grpSpPr>
          <a:xfrm>
            <a:off x="4948820" y="4090535"/>
            <a:ext cx="2854120" cy="1858745"/>
            <a:chOff x="4948820" y="2886129"/>
            <a:chExt cx="2854120" cy="1858745"/>
          </a:xfrm>
        </p:grpSpPr>
        <p:pic>
          <p:nvPicPr>
            <p:cNvPr id="2052" name="Picture 4" descr="http://1.bp.blogspot.com/-CjfJHrc6EaU/UsZt-Iu9EWI/AAAAAAAAc1E/jZmkaDYalP8/s800/friends_man_woma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48820" y="2886129"/>
              <a:ext cx="2854120" cy="1858745"/>
            </a:xfrm>
            <a:prstGeom prst="rect">
              <a:avLst/>
            </a:prstGeom>
            <a:noFill/>
            <a:extLst>
              <a:ext uri="{909E8E84-426E-40DD-AFC4-6F175D3DCCD1}">
                <a14:hiddenFill xmlns:a14="http://schemas.microsoft.com/office/drawing/2010/main">
                  <a:solidFill>
                    <a:srgbClr val="FFFFFF"/>
                  </a:solidFill>
                </a14:hiddenFill>
              </a:ext>
            </a:extLst>
          </p:spPr>
        </p:pic>
        <p:sp>
          <p:nvSpPr>
            <p:cNvPr id="9" name="テキスト ボックス 8"/>
            <p:cNvSpPr txBox="1"/>
            <p:nvPr/>
          </p:nvSpPr>
          <p:spPr>
            <a:xfrm>
              <a:off x="5076056" y="4201343"/>
              <a:ext cx="793180" cy="307777"/>
            </a:xfrm>
            <a:prstGeom prst="rect">
              <a:avLst/>
            </a:prstGeom>
            <a:noFill/>
          </p:spPr>
          <p:txBody>
            <a:bodyPr wrap="square" rtlCol="0">
              <a:spAutoFit/>
            </a:bodyPr>
            <a:lstStyle/>
            <a:p>
              <a:pPr algn="ctr"/>
              <a:r>
                <a:rPr kumimoji="1" lang="en-US" altLang="ja-JP" sz="1400" dirty="0" smtClean="0"/>
                <a:t>1</a:t>
              </a:r>
              <a:r>
                <a:rPr kumimoji="1" lang="ja-JP" altLang="en-US" sz="1400" dirty="0" smtClean="0"/>
                <a:t>月</a:t>
              </a:r>
              <a:endParaRPr kumimoji="1" lang="ja-JP" altLang="en-US" sz="1400" dirty="0"/>
            </a:p>
          </p:txBody>
        </p:sp>
        <p:sp>
          <p:nvSpPr>
            <p:cNvPr id="17" name="テキスト ボックス 16"/>
            <p:cNvSpPr txBox="1"/>
            <p:nvPr/>
          </p:nvSpPr>
          <p:spPr>
            <a:xfrm>
              <a:off x="6290350" y="4192636"/>
              <a:ext cx="793180" cy="307777"/>
            </a:xfrm>
            <a:prstGeom prst="rect">
              <a:avLst/>
            </a:prstGeom>
            <a:noFill/>
          </p:spPr>
          <p:txBody>
            <a:bodyPr wrap="square" rtlCol="0">
              <a:spAutoFit/>
            </a:bodyPr>
            <a:lstStyle/>
            <a:p>
              <a:pPr algn="ctr"/>
              <a:r>
                <a:rPr lang="en-US" altLang="ja-JP" sz="1400" dirty="0"/>
                <a:t>3</a:t>
              </a:r>
              <a:r>
                <a:rPr kumimoji="1" lang="ja-JP" altLang="en-US" sz="1400" dirty="0" smtClean="0"/>
                <a:t>月</a:t>
              </a:r>
              <a:endParaRPr kumimoji="1" lang="ja-JP" altLang="en-US" sz="1400" dirty="0"/>
            </a:p>
          </p:txBody>
        </p:sp>
        <p:sp>
          <p:nvSpPr>
            <p:cNvPr id="18" name="テキスト ボックス 17"/>
            <p:cNvSpPr txBox="1"/>
            <p:nvPr/>
          </p:nvSpPr>
          <p:spPr>
            <a:xfrm>
              <a:off x="5724128" y="4192635"/>
              <a:ext cx="793180" cy="307777"/>
            </a:xfrm>
            <a:prstGeom prst="rect">
              <a:avLst/>
            </a:prstGeom>
            <a:noFill/>
          </p:spPr>
          <p:txBody>
            <a:bodyPr wrap="square" rtlCol="0">
              <a:spAutoFit/>
            </a:bodyPr>
            <a:lstStyle/>
            <a:p>
              <a:pPr algn="ctr"/>
              <a:r>
                <a:rPr lang="en-US" altLang="ja-JP" sz="1400" dirty="0"/>
                <a:t>5</a:t>
              </a:r>
              <a:r>
                <a:rPr kumimoji="1" lang="ja-JP" altLang="en-US" sz="1400" dirty="0" smtClean="0"/>
                <a:t>月</a:t>
              </a:r>
              <a:endParaRPr kumimoji="1" lang="ja-JP" altLang="en-US" sz="1400" dirty="0"/>
            </a:p>
          </p:txBody>
        </p:sp>
        <p:sp>
          <p:nvSpPr>
            <p:cNvPr id="19" name="テキスト ボックス 18"/>
            <p:cNvSpPr txBox="1"/>
            <p:nvPr/>
          </p:nvSpPr>
          <p:spPr>
            <a:xfrm>
              <a:off x="6948264" y="4192636"/>
              <a:ext cx="793180" cy="307777"/>
            </a:xfrm>
            <a:prstGeom prst="rect">
              <a:avLst/>
            </a:prstGeom>
            <a:noFill/>
          </p:spPr>
          <p:txBody>
            <a:bodyPr wrap="square" rtlCol="0">
              <a:spAutoFit/>
            </a:bodyPr>
            <a:lstStyle/>
            <a:p>
              <a:pPr algn="ctr"/>
              <a:r>
                <a:rPr kumimoji="1" lang="en-US" altLang="ja-JP" sz="1400" dirty="0" smtClean="0"/>
                <a:t>7</a:t>
              </a:r>
              <a:r>
                <a:rPr kumimoji="1" lang="ja-JP" altLang="en-US" sz="1400" dirty="0" smtClean="0"/>
                <a:t>月</a:t>
              </a:r>
              <a:endParaRPr kumimoji="1" lang="ja-JP" altLang="en-US" sz="1400" dirty="0"/>
            </a:p>
          </p:txBody>
        </p:sp>
      </p:grpSp>
      <p:cxnSp>
        <p:nvCxnSpPr>
          <p:cNvPr id="14" name="直線矢印コネクタ 13"/>
          <p:cNvCxnSpPr/>
          <p:nvPr/>
        </p:nvCxnSpPr>
        <p:spPr>
          <a:xfrm>
            <a:off x="3107026" y="5877272"/>
            <a:ext cx="2900967" cy="0"/>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sp>
        <p:nvSpPr>
          <p:cNvPr id="28" name="テキスト ボックス 14"/>
          <p:cNvSpPr txBox="1"/>
          <p:nvPr/>
        </p:nvSpPr>
        <p:spPr>
          <a:xfrm>
            <a:off x="1971378" y="5718492"/>
            <a:ext cx="1131481" cy="369332"/>
          </a:xfrm>
          <a:prstGeom prst="rect">
            <a:avLst/>
          </a:prstGeom>
          <a:noFill/>
        </p:spPr>
        <p:txBody>
          <a:bodyPr wrap="square" rtlCol="0">
            <a:spAutoFit/>
          </a:bodyPr>
          <a:lstStyle/>
          <a:p>
            <a:pPr algn="ctr"/>
            <a:r>
              <a:rPr lang="ja-JP" altLang="en-US" b="1" dirty="0">
                <a:solidFill>
                  <a:srgbClr val="FF0000"/>
                </a:solidFill>
              </a:rPr>
              <a:t>しにく</a:t>
            </a:r>
            <a:r>
              <a:rPr kumimoji="1" lang="ja-JP" altLang="en-US" b="1" dirty="0" smtClean="0">
                <a:solidFill>
                  <a:srgbClr val="FF0000"/>
                </a:solidFill>
              </a:rPr>
              <a:t>い</a:t>
            </a:r>
            <a:endParaRPr kumimoji="1" lang="ja-JP" altLang="en-US" b="1" dirty="0">
              <a:solidFill>
                <a:srgbClr val="FF0000"/>
              </a:solidFill>
            </a:endParaRPr>
          </a:p>
        </p:txBody>
      </p:sp>
      <p:sp>
        <p:nvSpPr>
          <p:cNvPr id="29" name="テキスト ボックス 28"/>
          <p:cNvSpPr txBox="1"/>
          <p:nvPr/>
        </p:nvSpPr>
        <p:spPr>
          <a:xfrm>
            <a:off x="6007993" y="5692606"/>
            <a:ext cx="1264146" cy="369332"/>
          </a:xfrm>
          <a:prstGeom prst="rect">
            <a:avLst/>
          </a:prstGeom>
          <a:noFill/>
        </p:spPr>
        <p:txBody>
          <a:bodyPr wrap="square" rtlCol="0">
            <a:spAutoFit/>
          </a:bodyPr>
          <a:lstStyle/>
          <a:p>
            <a:pPr algn="ctr"/>
            <a:r>
              <a:rPr lang="ja-JP" altLang="en-US" b="1" dirty="0">
                <a:solidFill>
                  <a:srgbClr val="FF0000"/>
                </a:solidFill>
              </a:rPr>
              <a:t>しやす</a:t>
            </a:r>
            <a:r>
              <a:rPr kumimoji="1" lang="ja-JP" altLang="en-US" b="1" dirty="0" smtClean="0">
                <a:solidFill>
                  <a:srgbClr val="FF0000"/>
                </a:solidFill>
              </a:rPr>
              <a:t>い</a:t>
            </a:r>
            <a:endParaRPr kumimoji="1" lang="ja-JP" altLang="en-US" b="1" dirty="0">
              <a:solidFill>
                <a:srgbClr val="FF0000"/>
              </a:solidFill>
            </a:endParaRPr>
          </a:p>
        </p:txBody>
      </p:sp>
      <p:sp>
        <p:nvSpPr>
          <p:cNvPr id="30" name="雲 24"/>
          <p:cNvSpPr/>
          <p:nvPr/>
        </p:nvSpPr>
        <p:spPr>
          <a:xfrm rot="11106646">
            <a:off x="1889574" y="3184215"/>
            <a:ext cx="1685951" cy="1152128"/>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2060" name="Picture 12" descr="友達のイラスト「男・肩組み」">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79475" y="3346103"/>
            <a:ext cx="1384650" cy="900022"/>
          </a:xfrm>
          <a:prstGeom prst="rect">
            <a:avLst/>
          </a:prstGeom>
          <a:noFill/>
          <a:extLst>
            <a:ext uri="{909E8E84-426E-40DD-AFC4-6F175D3DCCD1}">
              <a14:hiddenFill xmlns:a14="http://schemas.microsoft.com/office/drawing/2010/main">
                <a:solidFill>
                  <a:srgbClr val="FFFFFF"/>
                </a:solidFill>
              </a14:hiddenFill>
            </a:ext>
          </a:extLst>
        </p:spPr>
      </p:pic>
      <p:sp>
        <p:nvSpPr>
          <p:cNvPr id="31" name="雲 32"/>
          <p:cNvSpPr/>
          <p:nvPr/>
        </p:nvSpPr>
        <p:spPr>
          <a:xfrm rot="11007086">
            <a:off x="4834955" y="3117934"/>
            <a:ext cx="3044584" cy="1300719"/>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11" name="グループ化 10"/>
          <p:cNvGrpSpPr/>
          <p:nvPr/>
        </p:nvGrpSpPr>
        <p:grpSpPr>
          <a:xfrm>
            <a:off x="5201645" y="3284986"/>
            <a:ext cx="1240123" cy="1040365"/>
            <a:chOff x="5142123" y="4885987"/>
            <a:chExt cx="1584176" cy="1458217"/>
          </a:xfrm>
        </p:grpSpPr>
        <p:pic>
          <p:nvPicPr>
            <p:cNvPr id="2054" name="Picture 6" descr="女同士の喧嘩のイラスト">
              <a:hlinkClick r:id="rId8"/>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42123" y="4885987"/>
              <a:ext cx="1584176" cy="1437640"/>
            </a:xfrm>
            <a:prstGeom prst="rect">
              <a:avLst/>
            </a:prstGeom>
            <a:noFill/>
            <a:extLst>
              <a:ext uri="{909E8E84-426E-40DD-AFC4-6F175D3DCCD1}">
                <a14:hiddenFill xmlns:a14="http://schemas.microsoft.com/office/drawing/2010/main">
                  <a:solidFill>
                    <a:srgbClr val="FFFFFF"/>
                  </a:solidFill>
                </a14:hiddenFill>
              </a:ext>
            </a:extLst>
          </p:spPr>
        </p:pic>
        <p:sp>
          <p:nvSpPr>
            <p:cNvPr id="20" name="テキスト ボックス 19"/>
            <p:cNvSpPr txBox="1"/>
            <p:nvPr/>
          </p:nvSpPr>
          <p:spPr>
            <a:xfrm>
              <a:off x="5146972" y="6036428"/>
              <a:ext cx="793180" cy="307776"/>
            </a:xfrm>
            <a:prstGeom prst="rect">
              <a:avLst/>
            </a:prstGeom>
            <a:noFill/>
          </p:spPr>
          <p:txBody>
            <a:bodyPr wrap="square" rtlCol="0">
              <a:spAutoFit/>
            </a:bodyPr>
            <a:lstStyle/>
            <a:p>
              <a:pPr algn="ctr"/>
              <a:r>
                <a:rPr lang="en-US" altLang="ja-JP" sz="1400" dirty="0"/>
                <a:t>4</a:t>
              </a:r>
              <a:r>
                <a:rPr kumimoji="1" lang="ja-JP" altLang="en-US" sz="1400" dirty="0" smtClean="0"/>
                <a:t>月</a:t>
              </a:r>
              <a:endParaRPr kumimoji="1" lang="ja-JP" altLang="en-US" sz="1400" dirty="0"/>
            </a:p>
          </p:txBody>
        </p:sp>
        <p:sp>
          <p:nvSpPr>
            <p:cNvPr id="21" name="テキスト ボックス 20"/>
            <p:cNvSpPr txBox="1"/>
            <p:nvPr/>
          </p:nvSpPr>
          <p:spPr>
            <a:xfrm>
              <a:off x="5873496" y="6029679"/>
              <a:ext cx="793180" cy="307778"/>
            </a:xfrm>
            <a:prstGeom prst="rect">
              <a:avLst/>
            </a:prstGeom>
            <a:noFill/>
          </p:spPr>
          <p:txBody>
            <a:bodyPr wrap="square" rtlCol="0">
              <a:spAutoFit/>
            </a:bodyPr>
            <a:lstStyle/>
            <a:p>
              <a:pPr algn="ctr"/>
              <a:r>
                <a:rPr lang="en-US" altLang="ja-JP" sz="1400" dirty="0" smtClean="0"/>
                <a:t>12</a:t>
              </a:r>
              <a:r>
                <a:rPr kumimoji="1" lang="ja-JP" altLang="en-US" sz="1400" dirty="0" smtClean="0"/>
                <a:t>月</a:t>
              </a:r>
              <a:endParaRPr kumimoji="1" lang="ja-JP" altLang="en-US" sz="1400" dirty="0"/>
            </a:p>
          </p:txBody>
        </p:sp>
      </p:grpSp>
      <p:grpSp>
        <p:nvGrpSpPr>
          <p:cNvPr id="10" name="グループ化 9"/>
          <p:cNvGrpSpPr/>
          <p:nvPr/>
        </p:nvGrpSpPr>
        <p:grpSpPr>
          <a:xfrm flipH="1">
            <a:off x="6266339" y="3283354"/>
            <a:ext cx="1293063" cy="1037182"/>
            <a:chOff x="6656455" y="4941168"/>
            <a:chExt cx="1543075" cy="1387897"/>
          </a:xfrm>
        </p:grpSpPr>
        <p:pic>
          <p:nvPicPr>
            <p:cNvPr id="2056" name="Picture 8" descr="男同士の喧嘩のイラスト「友達喧嘩・兄弟喧嘩」">
              <a:hlinkClick r:id="rId10"/>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670222" y="4941168"/>
              <a:ext cx="1512168" cy="1372292"/>
            </a:xfrm>
            <a:prstGeom prst="rect">
              <a:avLst/>
            </a:prstGeom>
            <a:noFill/>
            <a:extLst>
              <a:ext uri="{909E8E84-426E-40DD-AFC4-6F175D3DCCD1}">
                <a14:hiddenFill xmlns:a14="http://schemas.microsoft.com/office/drawing/2010/main">
                  <a:solidFill>
                    <a:srgbClr val="FFFFFF"/>
                  </a:solidFill>
                </a14:hiddenFill>
              </a:ext>
            </a:extLst>
          </p:spPr>
        </p:pic>
        <p:sp>
          <p:nvSpPr>
            <p:cNvPr id="22" name="テキスト ボックス 21"/>
            <p:cNvSpPr txBox="1"/>
            <p:nvPr/>
          </p:nvSpPr>
          <p:spPr>
            <a:xfrm>
              <a:off x="6656455" y="6018800"/>
              <a:ext cx="793180" cy="307777"/>
            </a:xfrm>
            <a:prstGeom prst="rect">
              <a:avLst/>
            </a:prstGeom>
            <a:noFill/>
          </p:spPr>
          <p:txBody>
            <a:bodyPr wrap="square" rtlCol="0">
              <a:spAutoFit/>
            </a:bodyPr>
            <a:lstStyle/>
            <a:p>
              <a:pPr algn="ctr"/>
              <a:r>
                <a:rPr lang="en-US" altLang="ja-JP" sz="1400" dirty="0" smtClean="0"/>
                <a:t>8</a:t>
              </a:r>
              <a:r>
                <a:rPr kumimoji="1" lang="ja-JP" altLang="en-US" sz="1400" dirty="0" smtClean="0"/>
                <a:t>月</a:t>
              </a:r>
              <a:endParaRPr kumimoji="1" lang="ja-JP" altLang="en-US" sz="1400" dirty="0"/>
            </a:p>
          </p:txBody>
        </p:sp>
        <p:sp>
          <p:nvSpPr>
            <p:cNvPr id="23" name="テキスト ボックス 22"/>
            <p:cNvSpPr txBox="1"/>
            <p:nvPr/>
          </p:nvSpPr>
          <p:spPr>
            <a:xfrm>
              <a:off x="7406350" y="6021288"/>
              <a:ext cx="793180" cy="307777"/>
            </a:xfrm>
            <a:prstGeom prst="rect">
              <a:avLst/>
            </a:prstGeom>
            <a:noFill/>
          </p:spPr>
          <p:txBody>
            <a:bodyPr wrap="square" rtlCol="0">
              <a:spAutoFit/>
            </a:bodyPr>
            <a:lstStyle/>
            <a:p>
              <a:pPr algn="ctr"/>
              <a:r>
                <a:rPr lang="en-US" altLang="ja-JP" sz="1400" dirty="0" smtClean="0"/>
                <a:t>10</a:t>
              </a:r>
              <a:r>
                <a:rPr kumimoji="1" lang="ja-JP" altLang="en-US" sz="1400" dirty="0" smtClean="0"/>
                <a:t>月</a:t>
              </a:r>
              <a:endParaRPr kumimoji="1" lang="ja-JP" altLang="en-US" sz="1400" dirty="0"/>
            </a:p>
          </p:txBody>
        </p:sp>
      </p:grpSp>
      <p:sp>
        <p:nvSpPr>
          <p:cNvPr id="32" name="テキスト ボックス 42"/>
          <p:cNvSpPr txBox="1"/>
          <p:nvPr/>
        </p:nvSpPr>
        <p:spPr>
          <a:xfrm>
            <a:off x="28754" y="-28754"/>
            <a:ext cx="1470675" cy="369332"/>
          </a:xfrm>
          <a:prstGeom prst="rect">
            <a:avLst/>
          </a:prstGeom>
          <a:noFill/>
        </p:spPr>
        <p:txBody>
          <a:bodyPr wrap="square" rtlCol="0">
            <a:spAutoFit/>
          </a:bodyPr>
          <a:lstStyle/>
          <a:p>
            <a:pPr algn="ctr"/>
            <a:r>
              <a:rPr lang="ja-JP" altLang="en-US" dirty="0">
                <a:solidFill>
                  <a:schemeClr val="bg1"/>
                </a:solidFill>
              </a:rPr>
              <a:t>仮説の検証</a:t>
            </a:r>
            <a:endParaRPr kumimoji="1" lang="en-US" altLang="ja-JP" dirty="0" smtClean="0"/>
          </a:p>
        </p:txBody>
      </p:sp>
    </p:spTree>
    <p:extLst>
      <p:ext uri="{BB962C8B-B14F-4D97-AF65-F5344CB8AC3E}">
        <p14:creationId xmlns:p14="http://schemas.microsoft.com/office/powerpoint/2010/main" val="258272979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仮説</a:t>
            </a:r>
            <a:r>
              <a:rPr kumimoji="1" lang="ja-JP" altLang="en-US"/>
              <a:t>１概要</a:t>
            </a:r>
            <a:r>
              <a:rPr lang="ja-JP" altLang="en-US"/>
              <a:t>　</a:t>
            </a:r>
            <a:endParaRPr kumimoji="1" lang="ja-JP" altLang="en-US" dirty="0"/>
          </a:p>
        </p:txBody>
      </p:sp>
      <p:sp>
        <p:nvSpPr>
          <p:cNvPr id="3" name="コンテンツ プレースホルダー 2"/>
          <p:cNvSpPr>
            <a:spLocks noGrp="1"/>
          </p:cNvSpPr>
          <p:nvPr>
            <p:ph idx="1"/>
          </p:nvPr>
        </p:nvSpPr>
        <p:spPr>
          <a:xfrm>
            <a:off x="107504" y="1628800"/>
            <a:ext cx="8856984" cy="3960439"/>
          </a:xfrm>
          <a:prstGeom prst="rect">
            <a:avLst/>
          </a:prstGeom>
          <a:ln w="28575">
            <a:solidFill>
              <a:schemeClr val="tx1"/>
            </a:solidFill>
          </a:ln>
        </p:spPr>
        <p:txBody>
          <a:bodyPr>
            <a:noAutofit/>
          </a:bodyPr>
          <a:lstStyle/>
          <a:p>
            <a:pPr>
              <a:buFont typeface="Wingdings" pitchFamily="2" charset="2"/>
              <a:buChar char="ü"/>
            </a:pPr>
            <a:r>
              <a:rPr lang="ja-JP" altLang="en-US" sz="2000" dirty="0"/>
              <a:t>調査目的　　　　　合理性のない顧客限定を行ったときの</a:t>
            </a:r>
            <a:endParaRPr lang="en-US" altLang="ja-JP" sz="2000" dirty="0"/>
          </a:p>
          <a:p>
            <a:pPr>
              <a:buFont typeface="Wingdings" pitchFamily="2" charset="2"/>
              <a:buChar char="ü"/>
            </a:pPr>
            <a:r>
              <a:rPr lang="ja-JP" altLang="en-US" sz="2000" dirty="0"/>
              <a:t>調査対象　　　　　拓殖大学の女子学生、　誕生月が偶数の学生　</a:t>
            </a:r>
            <a:endParaRPr lang="en-US" altLang="ja-JP" sz="1800" dirty="0"/>
          </a:p>
          <a:p>
            <a:pPr>
              <a:buFont typeface="Wingdings" pitchFamily="2" charset="2"/>
              <a:buChar char="ü"/>
            </a:pPr>
            <a:r>
              <a:rPr lang="ja-JP" altLang="en-US" sz="2000" dirty="0"/>
              <a:t>限定方法　　　　　スターバックスコーヒーのドリンクを対象者限定</a:t>
            </a:r>
            <a:r>
              <a:rPr lang="en-US" altLang="ja-JP" sz="900" dirty="0" smtClean="0"/>
              <a:t>※</a:t>
            </a:r>
          </a:p>
          <a:p>
            <a:pPr marL="0" indent="0">
              <a:buNone/>
            </a:pPr>
            <a:r>
              <a:rPr lang="ja-JP" altLang="en-US" sz="2000" dirty="0" smtClean="0"/>
              <a:t>　　　　　　　　　　 で</a:t>
            </a:r>
            <a:r>
              <a:rPr lang="en-US" altLang="ja-JP" sz="2000" dirty="0" smtClean="0"/>
              <a:t>100</a:t>
            </a:r>
            <a:r>
              <a:rPr lang="ja-JP" altLang="en-US" sz="2000" dirty="0"/>
              <a:t>円引き</a:t>
            </a:r>
            <a:endParaRPr lang="en-US" altLang="ja-JP" sz="2000" dirty="0"/>
          </a:p>
          <a:p>
            <a:pPr marL="0" indent="0" algn="r">
              <a:buNone/>
            </a:pPr>
            <a:r>
              <a:rPr lang="en-US" altLang="ja-JP" sz="1600" dirty="0"/>
              <a:t>※</a:t>
            </a:r>
            <a:r>
              <a:rPr lang="ja-JP" altLang="en-US" sz="1600" dirty="0"/>
              <a:t>学生を対象に「女性限定」と「誕生月限定」</a:t>
            </a:r>
            <a:endParaRPr lang="en-US" altLang="ja-JP" sz="1400" dirty="0"/>
          </a:p>
          <a:p>
            <a:pPr>
              <a:buFont typeface="Wingdings" pitchFamily="2" charset="2"/>
              <a:buChar char="ü"/>
            </a:pPr>
            <a:r>
              <a:rPr lang="ja-JP" altLang="en-US" sz="2000" dirty="0"/>
              <a:t>調査期間　　　　　</a:t>
            </a:r>
            <a:r>
              <a:rPr lang="en-US" altLang="ja-JP" sz="2000" dirty="0"/>
              <a:t>12</a:t>
            </a:r>
            <a:r>
              <a:rPr lang="ja-JP" altLang="en-US" sz="2000" dirty="0"/>
              <a:t>月</a:t>
            </a:r>
            <a:r>
              <a:rPr lang="en-US" altLang="ja-JP" sz="2000" dirty="0"/>
              <a:t>13</a:t>
            </a:r>
            <a:r>
              <a:rPr lang="ja-JP" altLang="en-US" sz="2000" dirty="0"/>
              <a:t>日～</a:t>
            </a:r>
            <a:r>
              <a:rPr lang="en-US" altLang="ja-JP" sz="2000" dirty="0"/>
              <a:t>12</a:t>
            </a:r>
            <a:r>
              <a:rPr lang="ja-JP" altLang="en-US" sz="2000" dirty="0" smtClean="0"/>
              <a:t>月</a:t>
            </a:r>
            <a:r>
              <a:rPr lang="en-US" altLang="ja-JP" sz="2000" dirty="0" smtClean="0"/>
              <a:t>18</a:t>
            </a:r>
            <a:r>
              <a:rPr lang="ja-JP" altLang="en-US" sz="2000" dirty="0" smtClean="0"/>
              <a:t>日</a:t>
            </a:r>
            <a:endParaRPr lang="en-US" altLang="ja-JP" sz="1800" dirty="0"/>
          </a:p>
          <a:p>
            <a:pPr>
              <a:buFont typeface="Wingdings" pitchFamily="2" charset="2"/>
              <a:buChar char="ü"/>
            </a:pPr>
            <a:r>
              <a:rPr lang="ja-JP" altLang="en-US" sz="2000" dirty="0"/>
              <a:t>サンプルサイズ　回答数　</a:t>
            </a:r>
            <a:r>
              <a:rPr lang="en-US" altLang="ja-JP" sz="2000" dirty="0" smtClean="0"/>
              <a:t>204</a:t>
            </a:r>
            <a:r>
              <a:rPr lang="ja-JP" altLang="en-US" sz="2000" dirty="0" smtClean="0"/>
              <a:t>人 </a:t>
            </a:r>
            <a:r>
              <a:rPr lang="ja-JP" altLang="en-US" sz="2000" dirty="0"/>
              <a:t>（内有効回答数　</a:t>
            </a:r>
            <a:r>
              <a:rPr lang="en-US" altLang="ja-JP" sz="2000" dirty="0" smtClean="0"/>
              <a:t>204</a:t>
            </a:r>
            <a:r>
              <a:rPr lang="ja-JP" altLang="en-US" sz="2000" dirty="0" smtClean="0"/>
              <a:t>人</a:t>
            </a:r>
            <a:r>
              <a:rPr lang="ja-JP" altLang="en-US" sz="2000" dirty="0"/>
              <a:t>）</a:t>
            </a:r>
            <a:endParaRPr lang="ja-JP" altLang="en-US" sz="1800" dirty="0"/>
          </a:p>
          <a:p>
            <a:pPr marL="0" indent="0">
              <a:buNone/>
            </a:pPr>
            <a:r>
              <a:rPr lang="ja-JP" altLang="en-US" sz="2000" dirty="0"/>
              <a:t>　　　　　　　</a:t>
            </a:r>
            <a:r>
              <a:rPr lang="ja-JP" altLang="en-US" sz="2000" dirty="0" smtClean="0"/>
              <a:t>・女子大学生</a:t>
            </a:r>
            <a:r>
              <a:rPr lang="ja-JP" altLang="en-US" sz="2000" dirty="0"/>
              <a:t>　</a:t>
            </a:r>
            <a:r>
              <a:rPr lang="en-US" altLang="ja-JP" sz="2000" dirty="0" smtClean="0"/>
              <a:t>100</a:t>
            </a:r>
            <a:r>
              <a:rPr lang="ja-JP" altLang="en-US" sz="2000" dirty="0" smtClean="0"/>
              <a:t>人</a:t>
            </a:r>
            <a:endParaRPr lang="en-US" altLang="ja-JP" sz="2000" dirty="0"/>
          </a:p>
          <a:p>
            <a:pPr marL="0" indent="0">
              <a:buNone/>
            </a:pPr>
            <a:r>
              <a:rPr lang="ja-JP" altLang="en-US" sz="2000" dirty="0"/>
              <a:t>　　　　　　　</a:t>
            </a:r>
            <a:r>
              <a:rPr lang="ja-JP" altLang="en-US" sz="2000" dirty="0" smtClean="0"/>
              <a:t>・誕生</a:t>
            </a:r>
            <a:r>
              <a:rPr lang="ja-JP" altLang="en-US" sz="2000" dirty="0"/>
              <a:t>月</a:t>
            </a:r>
            <a:r>
              <a:rPr lang="ja-JP" altLang="en-US" sz="2000" dirty="0" smtClean="0"/>
              <a:t>が</a:t>
            </a:r>
            <a:r>
              <a:rPr lang="ja-JP" altLang="en-US" sz="2000" dirty="0"/>
              <a:t>奇数</a:t>
            </a:r>
            <a:r>
              <a:rPr lang="ja-JP" altLang="en-US" sz="2000" dirty="0" smtClean="0"/>
              <a:t>の女子大学生</a:t>
            </a:r>
            <a:r>
              <a:rPr lang="ja-JP" altLang="en-US" sz="2000" dirty="0"/>
              <a:t>　</a:t>
            </a:r>
            <a:r>
              <a:rPr lang="en-US" altLang="ja-JP" sz="2000" dirty="0" smtClean="0"/>
              <a:t>104</a:t>
            </a:r>
            <a:r>
              <a:rPr lang="ja-JP" altLang="en-US" sz="2000" dirty="0" smtClean="0"/>
              <a:t>人</a:t>
            </a:r>
            <a:endParaRPr lang="en-US" altLang="ja-JP" sz="2000" dirty="0" smtClean="0"/>
          </a:p>
          <a:p>
            <a:pPr>
              <a:buFont typeface="Wingdings" pitchFamily="2" charset="2"/>
              <a:buChar char="ü"/>
            </a:pPr>
            <a:r>
              <a:rPr lang="en-US" altLang="ja-JP" sz="2000" dirty="0" smtClean="0"/>
              <a:t>t</a:t>
            </a:r>
            <a:r>
              <a:rPr lang="ja-JP" altLang="en-US" sz="2000" dirty="0" smtClean="0"/>
              <a:t>検定</a:t>
            </a:r>
            <a:endParaRPr lang="en-US" altLang="ja-JP" sz="1800" dirty="0"/>
          </a:p>
        </p:txBody>
      </p:sp>
      <p:sp>
        <p:nvSpPr>
          <p:cNvPr id="6" name="テキスト ボックス 42"/>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仮説の検証</a:t>
            </a:r>
            <a:endParaRPr kumimoji="1" lang="en-US" altLang="ja-JP" dirty="0" smtClean="0"/>
          </a:p>
        </p:txBody>
      </p:sp>
    </p:spTree>
    <p:extLst>
      <p:ext uri="{BB962C8B-B14F-4D97-AF65-F5344CB8AC3E}">
        <p14:creationId xmlns:p14="http://schemas.microsoft.com/office/powerpoint/2010/main" val="33439246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596" y="1967307"/>
            <a:ext cx="9206864" cy="1742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円/楕円 4"/>
          <p:cNvSpPr/>
          <p:nvPr/>
        </p:nvSpPr>
        <p:spPr>
          <a:xfrm>
            <a:off x="5580112" y="2924944"/>
            <a:ext cx="1080120"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970521" y="620688"/>
            <a:ext cx="7201879" cy="1077218"/>
          </a:xfrm>
          <a:prstGeom prst="rect">
            <a:avLst/>
          </a:prstGeom>
          <a:noFill/>
          <a:ln>
            <a:noFill/>
          </a:ln>
        </p:spPr>
        <p:txBody>
          <a:bodyPr wrap="square" rtlCol="0">
            <a:spAutoFit/>
          </a:bodyPr>
          <a:lstStyle/>
          <a:p>
            <a:pPr algn="ctr"/>
            <a:r>
              <a:rPr lang="ja-JP" altLang="en-US" sz="3200"/>
              <a:t>仮説</a:t>
            </a:r>
            <a:r>
              <a:rPr lang="ja-JP" altLang="en-US" sz="3200" smtClean="0"/>
              <a:t>１合理性</a:t>
            </a:r>
            <a:r>
              <a:rPr lang="ja-JP" altLang="en-US" sz="3200" dirty="0"/>
              <a:t>の低い限定をしたとき、</a:t>
            </a:r>
            <a:endParaRPr lang="en-US" altLang="ja-JP" sz="3200" dirty="0"/>
          </a:p>
          <a:p>
            <a:pPr algn="r"/>
            <a:r>
              <a:rPr lang="ja-JP" altLang="en-US" sz="3200" dirty="0"/>
              <a:t>対象者は外部認知をしやすい</a:t>
            </a:r>
            <a:endParaRPr kumimoji="1" lang="ja-JP" altLang="en-US" sz="3200" dirty="0"/>
          </a:p>
        </p:txBody>
      </p:sp>
      <p:sp>
        <p:nvSpPr>
          <p:cNvPr id="7" name="四角形吹き出し 6"/>
          <p:cNvSpPr/>
          <p:nvPr/>
        </p:nvSpPr>
        <p:spPr>
          <a:xfrm>
            <a:off x="3563888" y="4344163"/>
            <a:ext cx="5400600" cy="1015663"/>
          </a:xfrm>
          <a:prstGeom prst="wedgeRectCallout">
            <a:avLst>
              <a:gd name="adj1" fmla="val -6879"/>
              <a:gd name="adj2" fmla="val -15355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3563888" y="4418299"/>
            <a:ext cx="5400600" cy="923330"/>
          </a:xfrm>
          <a:prstGeom prst="rect">
            <a:avLst/>
          </a:prstGeom>
          <a:noFill/>
        </p:spPr>
        <p:txBody>
          <a:bodyPr wrap="square" rtlCol="0">
            <a:spAutoFit/>
          </a:bodyPr>
          <a:lstStyle/>
          <a:p>
            <a:pPr algn="ctr"/>
            <a:r>
              <a:rPr lang="ja-JP" altLang="en-US" dirty="0"/>
              <a:t>誕生</a:t>
            </a:r>
            <a:r>
              <a:rPr lang="ja-JP" altLang="en-US" dirty="0" smtClean="0"/>
              <a:t>月</a:t>
            </a:r>
            <a:r>
              <a:rPr lang="en-US" altLang="ja-JP" dirty="0" smtClean="0"/>
              <a:t>(</a:t>
            </a:r>
            <a:r>
              <a:rPr lang="ja-JP" altLang="en-US" dirty="0" smtClean="0"/>
              <a:t>奇数</a:t>
            </a:r>
            <a:r>
              <a:rPr lang="en-US" altLang="ja-JP" dirty="0" smtClean="0"/>
              <a:t>)</a:t>
            </a:r>
            <a:r>
              <a:rPr lang="ja-JP" altLang="en-US" dirty="0" smtClean="0"/>
              <a:t>限定の方が女性限定よりも</a:t>
            </a:r>
            <a:endParaRPr lang="en-US" altLang="ja-JP" dirty="0" smtClean="0"/>
          </a:p>
          <a:p>
            <a:pPr algn="ctr"/>
            <a:r>
              <a:rPr lang="ja-JP" altLang="en-US" dirty="0" smtClean="0"/>
              <a:t>平均値が高いため、</a:t>
            </a:r>
            <a:endParaRPr lang="en-US" altLang="ja-JP" dirty="0" smtClean="0"/>
          </a:p>
          <a:p>
            <a:pPr algn="ctr"/>
            <a:r>
              <a:rPr lang="ja-JP" altLang="en-US" dirty="0" smtClean="0"/>
              <a:t>偶然ではないか検証してみる</a:t>
            </a:r>
            <a:endParaRPr kumimoji="1" lang="ja-JP" altLang="en-US" dirty="0"/>
          </a:p>
        </p:txBody>
      </p:sp>
      <p:sp>
        <p:nvSpPr>
          <p:cNvPr id="11" name="テキスト ボックス 42"/>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仮説の検証</a:t>
            </a:r>
            <a:endParaRPr kumimoji="1" lang="en-US" altLang="ja-JP" dirty="0" smtClean="0"/>
          </a:p>
        </p:txBody>
      </p:sp>
    </p:spTree>
    <p:extLst>
      <p:ext uri="{BB962C8B-B14F-4D97-AF65-F5344CB8AC3E}">
        <p14:creationId xmlns:p14="http://schemas.microsoft.com/office/powerpoint/2010/main" val="5129512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6021"/>
          <a:stretch/>
        </p:blipFill>
        <p:spPr bwMode="auto">
          <a:xfrm>
            <a:off x="0" y="1196752"/>
            <a:ext cx="9482261"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テキスト ボックス 5"/>
          <p:cNvSpPr txBox="1"/>
          <p:nvPr/>
        </p:nvSpPr>
        <p:spPr>
          <a:xfrm>
            <a:off x="2735982" y="496142"/>
            <a:ext cx="3672408" cy="461665"/>
          </a:xfrm>
          <a:prstGeom prst="rect">
            <a:avLst/>
          </a:prstGeom>
          <a:noFill/>
        </p:spPr>
        <p:txBody>
          <a:bodyPr wrap="square" rtlCol="0">
            <a:spAutoFit/>
          </a:bodyPr>
          <a:lstStyle/>
          <a:p>
            <a:pPr algn="ctr"/>
            <a:r>
              <a:rPr lang="ja-JP" altLang="en-US" sz="2400" dirty="0" smtClean="0"/>
              <a:t>独立したサンプルの検定</a:t>
            </a:r>
            <a:endParaRPr kumimoji="1" lang="ja-JP" altLang="en-US" sz="2400" dirty="0"/>
          </a:p>
        </p:txBody>
      </p:sp>
      <p:sp>
        <p:nvSpPr>
          <p:cNvPr id="7" name="四角形吹き出し 6"/>
          <p:cNvSpPr/>
          <p:nvPr/>
        </p:nvSpPr>
        <p:spPr>
          <a:xfrm>
            <a:off x="4620322" y="3894553"/>
            <a:ext cx="4320480" cy="504056"/>
          </a:xfrm>
          <a:prstGeom prst="wedgeRectCallout">
            <a:avLst>
              <a:gd name="adj1" fmla="val -22597"/>
              <a:gd name="adj2" fmla="val -17182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4994134" y="3996920"/>
            <a:ext cx="3744416" cy="369332"/>
          </a:xfrm>
          <a:prstGeom prst="rect">
            <a:avLst/>
          </a:prstGeom>
          <a:noFill/>
        </p:spPr>
        <p:txBody>
          <a:bodyPr wrap="square" rtlCol="0">
            <a:spAutoFit/>
          </a:bodyPr>
          <a:lstStyle/>
          <a:p>
            <a:pPr algn="ctr"/>
            <a:r>
              <a:rPr kumimoji="1" lang="ja-JP" altLang="en-US" dirty="0" smtClean="0"/>
              <a:t>仮説１は１</a:t>
            </a:r>
            <a:r>
              <a:rPr kumimoji="1" lang="en-US" altLang="ja-JP" dirty="0" smtClean="0"/>
              <a:t>%</a:t>
            </a:r>
            <a:r>
              <a:rPr kumimoji="1" lang="ja-JP" altLang="en-US" dirty="0" smtClean="0"/>
              <a:t>水準で有意である</a:t>
            </a:r>
            <a:endParaRPr kumimoji="1" lang="ja-JP" altLang="en-US" dirty="0"/>
          </a:p>
        </p:txBody>
      </p:sp>
      <p:sp>
        <p:nvSpPr>
          <p:cNvPr id="9" name="テキスト ボックス 8"/>
          <p:cNvSpPr txBox="1"/>
          <p:nvPr/>
        </p:nvSpPr>
        <p:spPr>
          <a:xfrm>
            <a:off x="2500812" y="5352417"/>
            <a:ext cx="5007610" cy="584775"/>
          </a:xfrm>
          <a:prstGeom prst="rect">
            <a:avLst/>
          </a:prstGeom>
          <a:noFill/>
        </p:spPr>
        <p:txBody>
          <a:bodyPr wrap="square" rtlCol="0">
            <a:spAutoFit/>
          </a:bodyPr>
          <a:lstStyle/>
          <a:p>
            <a:pPr algn="ctr"/>
            <a:r>
              <a:rPr kumimoji="1" lang="ja-JP" altLang="en-US" sz="3200" dirty="0" smtClean="0">
                <a:solidFill>
                  <a:srgbClr val="FF0000"/>
                </a:solidFill>
              </a:rPr>
              <a:t>仮説１は支持された</a:t>
            </a:r>
            <a:endParaRPr kumimoji="1" lang="ja-JP" altLang="en-US" sz="3200" dirty="0">
              <a:solidFill>
                <a:srgbClr val="FF0000"/>
              </a:solidFill>
            </a:endParaRPr>
          </a:p>
        </p:txBody>
      </p:sp>
      <p:sp>
        <p:nvSpPr>
          <p:cNvPr id="10" name="正方形/長方形 9"/>
          <p:cNvSpPr/>
          <p:nvPr/>
        </p:nvSpPr>
        <p:spPr>
          <a:xfrm>
            <a:off x="1895813" y="5150272"/>
            <a:ext cx="5951537" cy="8915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42"/>
          <p:cNvSpPr txBox="1"/>
          <p:nvPr/>
        </p:nvSpPr>
        <p:spPr>
          <a:xfrm>
            <a:off x="28754" y="-28754"/>
            <a:ext cx="1470675" cy="369332"/>
          </a:xfrm>
          <a:prstGeom prst="rect">
            <a:avLst/>
          </a:prstGeom>
          <a:noFill/>
        </p:spPr>
        <p:txBody>
          <a:bodyPr wrap="square" rtlCol="0">
            <a:spAutoFit/>
          </a:bodyPr>
          <a:lstStyle/>
          <a:p>
            <a:pPr algn="ctr"/>
            <a:r>
              <a:rPr lang="ja-JP" altLang="en-US" dirty="0">
                <a:solidFill>
                  <a:schemeClr val="bg1"/>
                </a:solidFill>
              </a:rPr>
              <a:t>仮説の検証</a:t>
            </a:r>
            <a:endParaRPr kumimoji="1" lang="en-US" altLang="ja-JP" dirty="0" smtClean="0"/>
          </a:p>
        </p:txBody>
      </p:sp>
    </p:spTree>
    <p:extLst>
      <p:ext uri="{BB962C8B-B14F-4D97-AF65-F5344CB8AC3E}">
        <p14:creationId xmlns:p14="http://schemas.microsoft.com/office/powerpoint/2010/main" val="23994267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仮説２の検証方法</a:t>
            </a:r>
            <a:endParaRPr kumimoji="1" lang="ja-JP" altLang="en-US" dirty="0"/>
          </a:p>
        </p:txBody>
      </p:sp>
      <p:sp>
        <p:nvSpPr>
          <p:cNvPr id="3" name="コンテンツ プレースホルダー 2"/>
          <p:cNvSpPr>
            <a:spLocks noGrp="1"/>
          </p:cNvSpPr>
          <p:nvPr>
            <p:ph idx="1"/>
          </p:nvPr>
        </p:nvSpPr>
        <p:spPr>
          <a:xfrm>
            <a:off x="467544" y="1340768"/>
            <a:ext cx="8229600" cy="388640"/>
          </a:xfrm>
        </p:spPr>
        <p:txBody>
          <a:bodyPr>
            <a:normAutofit/>
          </a:bodyPr>
          <a:lstStyle/>
          <a:p>
            <a:pPr marL="0" indent="0" algn="ctr">
              <a:buNone/>
            </a:pPr>
            <a:r>
              <a:rPr kumimoji="1" lang="ja-JP" altLang="en-US" sz="1600" dirty="0" smtClean="0"/>
              <a:t>「大学生のスターバックスコーヒー利用に関する調査」として、アンケートを実施</a:t>
            </a:r>
            <a:endParaRPr kumimoji="1" lang="en-US" altLang="ja-JP" sz="1600" dirty="0" smtClean="0"/>
          </a:p>
          <a:p>
            <a:pPr marL="0" indent="0">
              <a:buNone/>
            </a:pPr>
            <a:endParaRPr lang="en-US" altLang="ja-JP" sz="1800" dirty="0"/>
          </a:p>
          <a:p>
            <a:pPr marL="0" indent="0">
              <a:buNone/>
            </a:pPr>
            <a:endParaRPr kumimoji="1" lang="ja-JP" altLang="en-US" sz="1800" dirty="0"/>
          </a:p>
        </p:txBody>
      </p:sp>
      <p:sp>
        <p:nvSpPr>
          <p:cNvPr id="7" name="テキスト ボックス 6"/>
          <p:cNvSpPr txBox="1"/>
          <p:nvPr/>
        </p:nvSpPr>
        <p:spPr>
          <a:xfrm>
            <a:off x="1115616" y="2079284"/>
            <a:ext cx="7048400" cy="646331"/>
          </a:xfrm>
          <a:prstGeom prst="rect">
            <a:avLst/>
          </a:prstGeom>
          <a:noFill/>
        </p:spPr>
        <p:txBody>
          <a:bodyPr wrap="square" rtlCol="0">
            <a:spAutoFit/>
          </a:bodyPr>
          <a:lstStyle/>
          <a:p>
            <a:pPr algn="ctr"/>
            <a:r>
              <a:rPr lang="ja-JP" altLang="en-US" dirty="0" smtClean="0"/>
              <a:t>仮説１より外部認知が高まることで希少性を意識し、</a:t>
            </a:r>
            <a:endParaRPr lang="en-US" altLang="ja-JP" dirty="0" smtClean="0"/>
          </a:p>
          <a:p>
            <a:pPr algn="ctr"/>
            <a:r>
              <a:rPr lang="ja-JP" altLang="en-US" dirty="0" smtClean="0"/>
              <a:t>試用意向に繋がることを検証する。</a:t>
            </a:r>
            <a:endParaRPr kumimoji="1" lang="en-US" altLang="ja-JP" dirty="0" smtClean="0"/>
          </a:p>
        </p:txBody>
      </p:sp>
      <p:sp>
        <p:nvSpPr>
          <p:cNvPr id="8" name="正方形/長方形 7"/>
          <p:cNvSpPr/>
          <p:nvPr/>
        </p:nvSpPr>
        <p:spPr>
          <a:xfrm>
            <a:off x="1131522" y="1916832"/>
            <a:ext cx="7016588" cy="971237"/>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163" name="グループ化 71"/>
          <p:cNvGrpSpPr>
            <a:grpSpLocks/>
          </p:cNvGrpSpPr>
          <p:nvPr/>
        </p:nvGrpSpPr>
        <p:grpSpPr>
          <a:xfrm>
            <a:off x="1602075" y="3318881"/>
            <a:ext cx="5515717" cy="843279"/>
            <a:chOff x="0" y="0"/>
            <a:chExt cx="6000131" cy="884497"/>
          </a:xfrm>
        </p:grpSpPr>
        <p:cxnSp>
          <p:nvCxnSpPr>
            <p:cNvPr id="73" name="直線コネクタ 72"/>
            <p:cNvCxnSpPr/>
            <p:nvPr/>
          </p:nvCxnSpPr>
          <p:spPr>
            <a:xfrm>
              <a:off x="5355772" y="255319"/>
              <a:ext cx="0" cy="2857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4" name="グループ化 73"/>
            <p:cNvGrpSpPr/>
            <p:nvPr/>
          </p:nvGrpSpPr>
          <p:grpSpPr>
            <a:xfrm>
              <a:off x="0" y="0"/>
              <a:ext cx="6000131" cy="884497"/>
              <a:chOff x="0" y="0"/>
              <a:chExt cx="6000131" cy="884497"/>
            </a:xfrm>
          </p:grpSpPr>
          <p:sp>
            <p:nvSpPr>
              <p:cNvPr id="75" name="テキスト ボックス 170"/>
              <p:cNvSpPr txBox="1"/>
              <p:nvPr/>
            </p:nvSpPr>
            <p:spPr>
              <a:xfrm>
                <a:off x="4714504" y="540327"/>
                <a:ext cx="1285627" cy="34417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900" kern="100" dirty="0">
                    <a:effectLst/>
                    <a:ea typeface="ＭＳ 明朝"/>
                    <a:cs typeface="Times New Roman"/>
                  </a:rPr>
                  <a:t>非常にそう思う</a:t>
                </a:r>
                <a:endParaRPr lang="ja-JP" sz="1050" kern="100" dirty="0">
                  <a:effectLst/>
                  <a:ea typeface="ＭＳ 明朝"/>
                  <a:cs typeface="Times New Roman"/>
                </a:endParaRPr>
              </a:p>
            </p:txBody>
          </p:sp>
          <p:grpSp>
            <p:nvGrpSpPr>
              <p:cNvPr id="76" name="グループ化 75"/>
              <p:cNvGrpSpPr/>
              <p:nvPr/>
            </p:nvGrpSpPr>
            <p:grpSpPr>
              <a:xfrm>
                <a:off x="0" y="0"/>
                <a:ext cx="5515717" cy="837321"/>
                <a:chOff x="0" y="0"/>
                <a:chExt cx="5515717" cy="837321"/>
              </a:xfrm>
            </p:grpSpPr>
            <p:grpSp>
              <p:nvGrpSpPr>
                <p:cNvPr id="77" name="グループ化 76"/>
                <p:cNvGrpSpPr/>
                <p:nvPr/>
              </p:nvGrpSpPr>
              <p:grpSpPr>
                <a:xfrm>
                  <a:off x="0" y="0"/>
                  <a:ext cx="5355549" cy="837321"/>
                  <a:chOff x="0" y="0"/>
                  <a:chExt cx="5355549" cy="837321"/>
                </a:xfrm>
              </p:grpSpPr>
              <p:grpSp>
                <p:nvGrpSpPr>
                  <p:cNvPr id="83" name="グループ化 82"/>
                  <p:cNvGrpSpPr/>
                  <p:nvPr/>
                </p:nvGrpSpPr>
                <p:grpSpPr>
                  <a:xfrm>
                    <a:off x="777834" y="255319"/>
                    <a:ext cx="4577715" cy="286385"/>
                    <a:chOff x="0" y="0"/>
                    <a:chExt cx="2854486" cy="286385"/>
                  </a:xfrm>
                </p:grpSpPr>
                <p:cxnSp>
                  <p:nvCxnSpPr>
                    <p:cNvPr id="86" name="直線コネクタ 85"/>
                    <p:cNvCxnSpPr/>
                    <p:nvPr/>
                  </p:nvCxnSpPr>
                  <p:spPr>
                    <a:xfrm>
                      <a:off x="0" y="121436"/>
                      <a:ext cx="28544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線コネクタ 86"/>
                    <p:cNvCxnSpPr/>
                    <p:nvPr/>
                  </p:nvCxnSpPr>
                  <p:spPr>
                    <a:xfrm>
                      <a:off x="0" y="0"/>
                      <a:ext cx="0" cy="286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線コネクタ 87"/>
                    <p:cNvCxnSpPr/>
                    <p:nvPr/>
                  </p:nvCxnSpPr>
                  <p:spPr>
                    <a:xfrm>
                      <a:off x="573932" y="0"/>
                      <a:ext cx="0" cy="286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線コネクタ 88"/>
                    <p:cNvCxnSpPr/>
                    <p:nvPr/>
                  </p:nvCxnSpPr>
                  <p:spPr>
                    <a:xfrm>
                      <a:off x="1147864" y="0"/>
                      <a:ext cx="0" cy="286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線コネクタ 89"/>
                    <p:cNvCxnSpPr/>
                    <p:nvPr/>
                  </p:nvCxnSpPr>
                  <p:spPr>
                    <a:xfrm>
                      <a:off x="1712068" y="0"/>
                      <a:ext cx="0" cy="286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線コネクタ 90"/>
                    <p:cNvCxnSpPr/>
                    <p:nvPr/>
                  </p:nvCxnSpPr>
                  <p:spPr>
                    <a:xfrm>
                      <a:off x="2290864" y="0"/>
                      <a:ext cx="0" cy="286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4" name="テキスト ボックス 180"/>
                  <p:cNvSpPr txBox="1"/>
                  <p:nvPr/>
                </p:nvSpPr>
                <p:spPr>
                  <a:xfrm>
                    <a:off x="0" y="492826"/>
                    <a:ext cx="1558107" cy="34449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900" kern="100" dirty="0">
                        <a:effectLst/>
                        <a:ea typeface="ＭＳ 明朝"/>
                        <a:cs typeface="Times New Roman"/>
                      </a:rPr>
                      <a:t>全くそう思わない</a:t>
                    </a:r>
                    <a:endParaRPr lang="ja-JP" sz="1050" kern="100" dirty="0">
                      <a:effectLst/>
                      <a:ea typeface="ＭＳ 明朝"/>
                      <a:cs typeface="Times New Roman"/>
                    </a:endParaRPr>
                  </a:p>
                </p:txBody>
              </p:sp>
              <p:sp>
                <p:nvSpPr>
                  <p:cNvPr id="85" name="テキスト ボックス 181"/>
                  <p:cNvSpPr txBox="1"/>
                  <p:nvPr/>
                </p:nvSpPr>
                <p:spPr>
                  <a:xfrm>
                    <a:off x="623455" y="0"/>
                    <a:ext cx="314325" cy="37648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ea typeface="ＭＳ 明朝"/>
                        <a:cs typeface="Times New Roman"/>
                      </a:rPr>
                      <a:t>１</a:t>
                    </a:r>
                    <a:endParaRPr lang="ja-JP" sz="1050" kern="100" dirty="0">
                      <a:effectLst/>
                      <a:ea typeface="ＭＳ 明朝"/>
                      <a:cs typeface="Times New Roman"/>
                    </a:endParaRPr>
                  </a:p>
                </p:txBody>
              </p:sp>
            </p:grpSp>
            <p:sp>
              <p:nvSpPr>
                <p:cNvPr id="78" name="テキスト ボックス 182"/>
                <p:cNvSpPr txBox="1"/>
                <p:nvPr/>
              </p:nvSpPr>
              <p:spPr>
                <a:xfrm>
                  <a:off x="1543792" y="0"/>
                  <a:ext cx="314325" cy="3759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ea typeface="ＭＳ 明朝"/>
                      <a:cs typeface="Times New Roman"/>
                    </a:rPr>
                    <a:t>２</a:t>
                  </a:r>
                  <a:endParaRPr lang="ja-JP" sz="1050" kern="100" dirty="0">
                    <a:effectLst/>
                    <a:ea typeface="ＭＳ 明朝"/>
                    <a:cs typeface="Times New Roman"/>
                  </a:endParaRPr>
                </a:p>
              </p:txBody>
            </p:sp>
            <p:sp>
              <p:nvSpPr>
                <p:cNvPr id="79" name="テキスト ボックス 183"/>
                <p:cNvSpPr txBox="1"/>
                <p:nvPr/>
              </p:nvSpPr>
              <p:spPr>
                <a:xfrm>
                  <a:off x="5201392" y="0"/>
                  <a:ext cx="314325" cy="3759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ea typeface="ＭＳ 明朝"/>
                      <a:cs typeface="Times New Roman"/>
                    </a:rPr>
                    <a:t>６</a:t>
                  </a:r>
                  <a:endParaRPr lang="ja-JP" sz="1050" kern="100" dirty="0">
                    <a:effectLst/>
                    <a:ea typeface="ＭＳ 明朝"/>
                    <a:cs typeface="Times New Roman"/>
                  </a:endParaRPr>
                </a:p>
              </p:txBody>
            </p:sp>
            <p:sp>
              <p:nvSpPr>
                <p:cNvPr id="80" name="テキスト ボックス 184"/>
                <p:cNvSpPr txBox="1"/>
                <p:nvPr/>
              </p:nvSpPr>
              <p:spPr>
                <a:xfrm>
                  <a:off x="4292930" y="0"/>
                  <a:ext cx="314325" cy="3759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ea typeface="ＭＳ 明朝"/>
                      <a:cs typeface="Times New Roman"/>
                    </a:rPr>
                    <a:t>５</a:t>
                  </a:r>
                  <a:endParaRPr lang="ja-JP" sz="1050" kern="100" dirty="0">
                    <a:effectLst/>
                    <a:ea typeface="ＭＳ 明朝"/>
                    <a:cs typeface="Times New Roman"/>
                  </a:endParaRPr>
                </a:p>
              </p:txBody>
            </p:sp>
            <p:sp>
              <p:nvSpPr>
                <p:cNvPr id="81" name="テキスト ボックス 185"/>
                <p:cNvSpPr txBox="1"/>
                <p:nvPr/>
              </p:nvSpPr>
              <p:spPr>
                <a:xfrm>
                  <a:off x="2464130" y="0"/>
                  <a:ext cx="314325" cy="3759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ea typeface="ＭＳ 明朝"/>
                      <a:cs typeface="Times New Roman"/>
                    </a:rPr>
                    <a:t>３</a:t>
                  </a:r>
                  <a:endParaRPr lang="ja-JP" sz="1050" kern="100" dirty="0">
                    <a:effectLst/>
                    <a:ea typeface="ＭＳ 明朝"/>
                    <a:cs typeface="Times New Roman"/>
                  </a:endParaRPr>
                </a:p>
              </p:txBody>
            </p:sp>
            <p:sp>
              <p:nvSpPr>
                <p:cNvPr id="82" name="テキスト ボックス 186"/>
                <p:cNvSpPr txBox="1"/>
                <p:nvPr/>
              </p:nvSpPr>
              <p:spPr>
                <a:xfrm>
                  <a:off x="3366655" y="0"/>
                  <a:ext cx="314325" cy="3759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ea typeface="ＭＳ 明朝"/>
                      <a:cs typeface="Times New Roman"/>
                    </a:rPr>
                    <a:t>４</a:t>
                  </a:r>
                  <a:endParaRPr lang="ja-JP" sz="1050" kern="100" dirty="0">
                    <a:effectLst/>
                    <a:ea typeface="ＭＳ 明朝"/>
                    <a:cs typeface="Times New Roman"/>
                  </a:endParaRPr>
                </a:p>
              </p:txBody>
            </p:sp>
          </p:grpSp>
        </p:grpSp>
      </p:grpSp>
      <p:grpSp>
        <p:nvGrpSpPr>
          <p:cNvPr id="164" name="グループ化 91"/>
          <p:cNvGrpSpPr>
            <a:grpSpLocks/>
          </p:cNvGrpSpPr>
          <p:nvPr/>
        </p:nvGrpSpPr>
        <p:grpSpPr>
          <a:xfrm>
            <a:off x="1535451" y="4414583"/>
            <a:ext cx="5582342" cy="843279"/>
            <a:chOff x="0" y="0"/>
            <a:chExt cx="6000131" cy="884497"/>
          </a:xfrm>
        </p:grpSpPr>
        <p:cxnSp>
          <p:nvCxnSpPr>
            <p:cNvPr id="93" name="直線コネクタ 92"/>
            <p:cNvCxnSpPr/>
            <p:nvPr/>
          </p:nvCxnSpPr>
          <p:spPr>
            <a:xfrm>
              <a:off x="5355772" y="255319"/>
              <a:ext cx="0" cy="2857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4" name="グループ化 93"/>
            <p:cNvGrpSpPr/>
            <p:nvPr/>
          </p:nvGrpSpPr>
          <p:grpSpPr>
            <a:xfrm>
              <a:off x="0" y="0"/>
              <a:ext cx="6000131" cy="884497"/>
              <a:chOff x="0" y="0"/>
              <a:chExt cx="6000131" cy="884497"/>
            </a:xfrm>
          </p:grpSpPr>
          <p:sp>
            <p:nvSpPr>
              <p:cNvPr id="95" name="テキスト ボックス 190"/>
              <p:cNvSpPr txBox="1"/>
              <p:nvPr/>
            </p:nvSpPr>
            <p:spPr>
              <a:xfrm>
                <a:off x="4714504" y="540327"/>
                <a:ext cx="1285627" cy="34417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900" kern="100" dirty="0">
                    <a:effectLst/>
                    <a:ea typeface="ＭＳ 明朝"/>
                    <a:cs typeface="Times New Roman"/>
                  </a:rPr>
                  <a:t>非常に好ましい</a:t>
                </a:r>
                <a:endParaRPr lang="ja-JP" sz="1050" kern="100" dirty="0">
                  <a:effectLst/>
                  <a:ea typeface="ＭＳ 明朝"/>
                  <a:cs typeface="Times New Roman"/>
                </a:endParaRPr>
              </a:p>
            </p:txBody>
          </p:sp>
          <p:grpSp>
            <p:nvGrpSpPr>
              <p:cNvPr id="96" name="グループ化 95"/>
              <p:cNvGrpSpPr/>
              <p:nvPr/>
            </p:nvGrpSpPr>
            <p:grpSpPr>
              <a:xfrm>
                <a:off x="0" y="0"/>
                <a:ext cx="5515717" cy="837321"/>
                <a:chOff x="0" y="0"/>
                <a:chExt cx="5515717" cy="837321"/>
              </a:xfrm>
            </p:grpSpPr>
            <p:grpSp>
              <p:nvGrpSpPr>
                <p:cNvPr id="97" name="グループ化 96"/>
                <p:cNvGrpSpPr/>
                <p:nvPr/>
              </p:nvGrpSpPr>
              <p:grpSpPr>
                <a:xfrm>
                  <a:off x="0" y="0"/>
                  <a:ext cx="5355549" cy="837321"/>
                  <a:chOff x="0" y="0"/>
                  <a:chExt cx="5355549" cy="837321"/>
                </a:xfrm>
              </p:grpSpPr>
              <p:grpSp>
                <p:nvGrpSpPr>
                  <p:cNvPr id="103" name="グループ化 102"/>
                  <p:cNvGrpSpPr/>
                  <p:nvPr/>
                </p:nvGrpSpPr>
                <p:grpSpPr>
                  <a:xfrm>
                    <a:off x="777834" y="255319"/>
                    <a:ext cx="4577715" cy="286385"/>
                    <a:chOff x="0" y="0"/>
                    <a:chExt cx="2854486" cy="286385"/>
                  </a:xfrm>
                </p:grpSpPr>
                <p:cxnSp>
                  <p:nvCxnSpPr>
                    <p:cNvPr id="106" name="直線コネクタ 105"/>
                    <p:cNvCxnSpPr/>
                    <p:nvPr/>
                  </p:nvCxnSpPr>
                  <p:spPr>
                    <a:xfrm>
                      <a:off x="0" y="121436"/>
                      <a:ext cx="28544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線コネクタ 106"/>
                    <p:cNvCxnSpPr/>
                    <p:nvPr/>
                  </p:nvCxnSpPr>
                  <p:spPr>
                    <a:xfrm>
                      <a:off x="0" y="0"/>
                      <a:ext cx="0" cy="286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直線コネクタ 107"/>
                    <p:cNvCxnSpPr/>
                    <p:nvPr/>
                  </p:nvCxnSpPr>
                  <p:spPr>
                    <a:xfrm>
                      <a:off x="573932" y="0"/>
                      <a:ext cx="0" cy="286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線コネクタ 108"/>
                    <p:cNvCxnSpPr/>
                    <p:nvPr/>
                  </p:nvCxnSpPr>
                  <p:spPr>
                    <a:xfrm>
                      <a:off x="1147864" y="0"/>
                      <a:ext cx="0" cy="286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線コネクタ 109"/>
                    <p:cNvCxnSpPr/>
                    <p:nvPr/>
                  </p:nvCxnSpPr>
                  <p:spPr>
                    <a:xfrm>
                      <a:off x="1712068" y="0"/>
                      <a:ext cx="0" cy="286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直線コネクタ 110"/>
                    <p:cNvCxnSpPr/>
                    <p:nvPr/>
                  </p:nvCxnSpPr>
                  <p:spPr>
                    <a:xfrm>
                      <a:off x="2290864" y="0"/>
                      <a:ext cx="0" cy="2863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4" name="テキスト ボックス 200"/>
                  <p:cNvSpPr txBox="1"/>
                  <p:nvPr/>
                </p:nvSpPr>
                <p:spPr>
                  <a:xfrm>
                    <a:off x="0" y="492826"/>
                    <a:ext cx="1558107" cy="34449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900" kern="100" dirty="0">
                        <a:effectLst/>
                        <a:ea typeface="ＭＳ 明朝"/>
                        <a:cs typeface="Times New Roman"/>
                      </a:rPr>
                      <a:t>全く好ましくない</a:t>
                    </a:r>
                    <a:endParaRPr lang="ja-JP" sz="1050" kern="100" dirty="0">
                      <a:effectLst/>
                      <a:ea typeface="ＭＳ 明朝"/>
                      <a:cs typeface="Times New Roman"/>
                    </a:endParaRPr>
                  </a:p>
                </p:txBody>
              </p:sp>
              <p:sp>
                <p:nvSpPr>
                  <p:cNvPr id="105" name="テキスト ボックス 201"/>
                  <p:cNvSpPr txBox="1"/>
                  <p:nvPr/>
                </p:nvSpPr>
                <p:spPr>
                  <a:xfrm>
                    <a:off x="623455" y="0"/>
                    <a:ext cx="314325" cy="37648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ea typeface="ＭＳ 明朝"/>
                        <a:cs typeface="Times New Roman"/>
                      </a:rPr>
                      <a:t>１</a:t>
                    </a:r>
                    <a:endParaRPr lang="ja-JP" sz="1050" kern="100" dirty="0">
                      <a:effectLst/>
                      <a:ea typeface="ＭＳ 明朝"/>
                      <a:cs typeface="Times New Roman"/>
                    </a:endParaRPr>
                  </a:p>
                </p:txBody>
              </p:sp>
            </p:grpSp>
            <p:sp>
              <p:nvSpPr>
                <p:cNvPr id="98" name="テキスト ボックス 202"/>
                <p:cNvSpPr txBox="1"/>
                <p:nvPr/>
              </p:nvSpPr>
              <p:spPr>
                <a:xfrm>
                  <a:off x="1543792" y="0"/>
                  <a:ext cx="314325" cy="3759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ea typeface="ＭＳ 明朝"/>
                      <a:cs typeface="Times New Roman"/>
                    </a:rPr>
                    <a:t>２</a:t>
                  </a:r>
                  <a:endParaRPr lang="ja-JP" sz="1050" kern="100" dirty="0">
                    <a:effectLst/>
                    <a:ea typeface="ＭＳ 明朝"/>
                    <a:cs typeface="Times New Roman"/>
                  </a:endParaRPr>
                </a:p>
              </p:txBody>
            </p:sp>
            <p:sp>
              <p:nvSpPr>
                <p:cNvPr id="99" name="テキスト ボックス 203"/>
                <p:cNvSpPr txBox="1"/>
                <p:nvPr/>
              </p:nvSpPr>
              <p:spPr>
                <a:xfrm>
                  <a:off x="5201392" y="0"/>
                  <a:ext cx="314325" cy="3759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ea typeface="ＭＳ 明朝"/>
                      <a:cs typeface="Times New Roman"/>
                    </a:rPr>
                    <a:t>６</a:t>
                  </a:r>
                  <a:endParaRPr lang="ja-JP" sz="1050" kern="100" dirty="0">
                    <a:effectLst/>
                    <a:ea typeface="ＭＳ 明朝"/>
                    <a:cs typeface="Times New Roman"/>
                  </a:endParaRPr>
                </a:p>
              </p:txBody>
            </p:sp>
            <p:sp>
              <p:nvSpPr>
                <p:cNvPr id="100" name="テキスト ボックス 204"/>
                <p:cNvSpPr txBox="1"/>
                <p:nvPr/>
              </p:nvSpPr>
              <p:spPr>
                <a:xfrm>
                  <a:off x="4292930" y="0"/>
                  <a:ext cx="314325" cy="3759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ea typeface="ＭＳ 明朝"/>
                      <a:cs typeface="Times New Roman"/>
                    </a:rPr>
                    <a:t>５</a:t>
                  </a:r>
                  <a:endParaRPr lang="ja-JP" sz="1050" kern="100" dirty="0">
                    <a:effectLst/>
                    <a:ea typeface="ＭＳ 明朝"/>
                    <a:cs typeface="Times New Roman"/>
                  </a:endParaRPr>
                </a:p>
              </p:txBody>
            </p:sp>
            <p:sp>
              <p:nvSpPr>
                <p:cNvPr id="101" name="テキスト ボックス 205"/>
                <p:cNvSpPr txBox="1"/>
                <p:nvPr/>
              </p:nvSpPr>
              <p:spPr>
                <a:xfrm>
                  <a:off x="2464130" y="0"/>
                  <a:ext cx="314325" cy="3759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ea typeface="ＭＳ 明朝"/>
                      <a:cs typeface="Times New Roman"/>
                    </a:rPr>
                    <a:t>３</a:t>
                  </a:r>
                  <a:endParaRPr lang="ja-JP" sz="1050" kern="100" dirty="0">
                    <a:effectLst/>
                    <a:ea typeface="ＭＳ 明朝"/>
                    <a:cs typeface="Times New Roman"/>
                  </a:endParaRPr>
                </a:p>
              </p:txBody>
            </p:sp>
            <p:sp>
              <p:nvSpPr>
                <p:cNvPr id="102" name="テキスト ボックス 206"/>
                <p:cNvSpPr txBox="1"/>
                <p:nvPr/>
              </p:nvSpPr>
              <p:spPr>
                <a:xfrm>
                  <a:off x="3366655" y="0"/>
                  <a:ext cx="314325" cy="3759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900" kern="100" dirty="0">
                      <a:effectLst/>
                      <a:ea typeface="ＭＳ 明朝"/>
                      <a:cs typeface="Times New Roman"/>
                    </a:rPr>
                    <a:t>４</a:t>
                  </a:r>
                  <a:endParaRPr lang="ja-JP" sz="1050" kern="100" dirty="0">
                    <a:effectLst/>
                    <a:ea typeface="ＭＳ 明朝"/>
                    <a:cs typeface="Times New Roman"/>
                  </a:endParaRPr>
                </a:p>
              </p:txBody>
            </p:sp>
          </p:grpSp>
        </p:grpSp>
      </p:grpSp>
      <p:grpSp>
        <p:nvGrpSpPr>
          <p:cNvPr id="165" name="Group 167"/>
          <p:cNvGrpSpPr>
            <a:grpSpLocks/>
          </p:cNvGrpSpPr>
          <p:nvPr/>
        </p:nvGrpSpPr>
        <p:grpSpPr bwMode="auto">
          <a:xfrm>
            <a:off x="1570459" y="5474352"/>
            <a:ext cx="5652000" cy="966391"/>
            <a:chOff x="1492" y="14626"/>
            <a:chExt cx="8531" cy="1328"/>
          </a:xfrm>
        </p:grpSpPr>
        <p:cxnSp>
          <p:nvCxnSpPr>
            <p:cNvPr id="132" name="直線コネクタ 131"/>
            <p:cNvCxnSpPr/>
            <p:nvPr/>
          </p:nvCxnSpPr>
          <p:spPr bwMode="auto">
            <a:xfrm>
              <a:off x="9034" y="15009"/>
              <a:ext cx="0" cy="42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sp>
          <p:nvSpPr>
            <p:cNvPr id="133" name="テキスト ボックス 5"/>
            <p:cNvSpPr txBox="1">
              <a:spLocks noChangeArrowheads="1"/>
            </p:cNvSpPr>
            <p:nvPr/>
          </p:nvSpPr>
          <p:spPr bwMode="auto">
            <a:xfrm>
              <a:off x="7981" y="15437"/>
              <a:ext cx="2042" cy="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t" anchorCtr="0" upright="1">
              <a:noAutofit/>
            </a:bodyPr>
            <a:lstStyle/>
            <a:p>
              <a:pPr algn="ctr">
                <a:spcAft>
                  <a:spcPts val="0"/>
                </a:spcAft>
              </a:pPr>
              <a:r>
                <a:rPr lang="ja-JP" sz="900" kern="100" dirty="0">
                  <a:effectLst/>
                  <a:latin typeface="Century"/>
                  <a:ea typeface="ＭＳ 明朝"/>
                  <a:cs typeface="Times New Roman"/>
                </a:rPr>
                <a:t>非常に魅力的である</a:t>
              </a:r>
              <a:endParaRPr lang="ja-JP" sz="1050" kern="100" dirty="0">
                <a:effectLst/>
                <a:latin typeface="Century"/>
                <a:ea typeface="ＭＳ 明朝"/>
                <a:cs typeface="Times New Roman"/>
              </a:endParaRPr>
            </a:p>
          </p:txBody>
        </p:sp>
        <p:grpSp>
          <p:nvGrpSpPr>
            <p:cNvPr id="134" name="グループ化 133"/>
            <p:cNvGrpSpPr>
              <a:grpSpLocks/>
            </p:cNvGrpSpPr>
            <p:nvPr/>
          </p:nvGrpSpPr>
          <p:grpSpPr bwMode="auto">
            <a:xfrm>
              <a:off x="1492" y="14626"/>
              <a:ext cx="7767" cy="1257"/>
              <a:chOff x="0" y="0"/>
              <a:chExt cx="55157" cy="8373"/>
            </a:xfrm>
          </p:grpSpPr>
          <p:grpSp>
            <p:nvGrpSpPr>
              <p:cNvPr id="135" name="グループ化 134"/>
              <p:cNvGrpSpPr>
                <a:grpSpLocks/>
              </p:cNvGrpSpPr>
              <p:nvPr/>
            </p:nvGrpSpPr>
            <p:grpSpPr bwMode="auto">
              <a:xfrm>
                <a:off x="0" y="0"/>
                <a:ext cx="53555" cy="8373"/>
                <a:chOff x="0" y="0"/>
                <a:chExt cx="53555" cy="8373"/>
              </a:xfrm>
            </p:grpSpPr>
            <p:grpSp>
              <p:nvGrpSpPr>
                <p:cNvPr id="141" name="グループ化 140"/>
                <p:cNvGrpSpPr>
                  <a:grpSpLocks/>
                </p:cNvGrpSpPr>
                <p:nvPr/>
              </p:nvGrpSpPr>
              <p:grpSpPr bwMode="auto">
                <a:xfrm>
                  <a:off x="7778" y="2553"/>
                  <a:ext cx="45777" cy="2863"/>
                  <a:chOff x="0" y="0"/>
                  <a:chExt cx="28544" cy="2863"/>
                </a:xfrm>
              </p:grpSpPr>
              <p:cxnSp>
                <p:nvCxnSpPr>
                  <p:cNvPr id="144" name="直線コネクタ 143"/>
                  <p:cNvCxnSpPr/>
                  <p:nvPr/>
                </p:nvCxnSpPr>
                <p:spPr bwMode="auto">
                  <a:xfrm>
                    <a:off x="0" y="1214"/>
                    <a:ext cx="28544"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45" name="直線コネクタ 144"/>
                  <p:cNvCxnSpPr/>
                  <p:nvPr/>
                </p:nvCxnSpPr>
                <p:spPr bwMode="auto">
                  <a:xfrm>
                    <a:off x="0" y="0"/>
                    <a:ext cx="0" cy="286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cxnSp>
                <p:nvCxnSpPr>
                  <p:cNvPr id="146" name="直線コネクタ 145"/>
                  <p:cNvCxnSpPr/>
                  <p:nvPr/>
                </p:nvCxnSpPr>
                <p:spPr bwMode="auto">
                  <a:xfrm>
                    <a:off x="5739" y="0"/>
                    <a:ext cx="0" cy="286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cxnSp>
                <p:nvCxnSpPr>
                  <p:cNvPr id="147" name="直線コネクタ 146"/>
                  <p:cNvCxnSpPr/>
                  <p:nvPr/>
                </p:nvCxnSpPr>
                <p:spPr bwMode="auto">
                  <a:xfrm>
                    <a:off x="11478" y="0"/>
                    <a:ext cx="0" cy="286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cxnSp>
                <p:nvCxnSpPr>
                  <p:cNvPr id="148" name="直線コネクタ 147"/>
                  <p:cNvCxnSpPr/>
                  <p:nvPr/>
                </p:nvCxnSpPr>
                <p:spPr bwMode="auto">
                  <a:xfrm>
                    <a:off x="17120" y="0"/>
                    <a:ext cx="0" cy="286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cxnSp>
                <p:nvCxnSpPr>
                  <p:cNvPr id="149" name="直線コネクタ 148"/>
                  <p:cNvCxnSpPr/>
                  <p:nvPr/>
                </p:nvCxnSpPr>
                <p:spPr bwMode="auto">
                  <a:xfrm>
                    <a:off x="22908" y="0"/>
                    <a:ext cx="0" cy="286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grpSp>
            <p:sp>
              <p:nvSpPr>
                <p:cNvPr id="142" name="テキスト ボックス 17"/>
                <p:cNvSpPr txBox="1">
                  <a:spLocks noChangeArrowheads="1"/>
                </p:cNvSpPr>
                <p:nvPr/>
              </p:nvSpPr>
              <p:spPr bwMode="auto">
                <a:xfrm>
                  <a:off x="0" y="4928"/>
                  <a:ext cx="15581" cy="3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t" anchorCtr="0" upright="1">
                  <a:noAutofit/>
                </a:bodyPr>
                <a:lstStyle/>
                <a:p>
                  <a:pPr algn="ctr">
                    <a:spcAft>
                      <a:spcPts val="0"/>
                    </a:spcAft>
                  </a:pPr>
                  <a:r>
                    <a:rPr lang="ja-JP" sz="900" kern="100" dirty="0">
                      <a:effectLst/>
                      <a:latin typeface="Century"/>
                      <a:ea typeface="ＭＳ 明朝"/>
                      <a:cs typeface="Times New Roman"/>
                    </a:rPr>
                    <a:t>全く魅力的ではない</a:t>
                  </a:r>
                  <a:endParaRPr lang="ja-JP" sz="1050" kern="100" dirty="0">
                    <a:effectLst/>
                    <a:latin typeface="Century"/>
                    <a:ea typeface="ＭＳ 明朝"/>
                    <a:cs typeface="Times New Roman"/>
                  </a:endParaRPr>
                </a:p>
              </p:txBody>
            </p:sp>
            <p:sp>
              <p:nvSpPr>
                <p:cNvPr id="143" name="テキスト ボックス 18"/>
                <p:cNvSpPr txBox="1">
                  <a:spLocks noChangeArrowheads="1"/>
                </p:cNvSpPr>
                <p:nvPr/>
              </p:nvSpPr>
              <p:spPr bwMode="auto">
                <a:xfrm>
                  <a:off x="6234" y="0"/>
                  <a:ext cx="3143" cy="3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ctr" anchorCtr="0" upright="1">
                  <a:noAutofit/>
                </a:bodyPr>
                <a:lstStyle/>
                <a:p>
                  <a:pPr algn="ctr">
                    <a:spcAft>
                      <a:spcPts val="0"/>
                    </a:spcAft>
                  </a:pPr>
                  <a:r>
                    <a:rPr lang="ja-JP" sz="900" kern="100" dirty="0">
                      <a:effectLst/>
                      <a:latin typeface="Century"/>
                      <a:ea typeface="ＭＳ 明朝"/>
                      <a:cs typeface="Times New Roman"/>
                    </a:rPr>
                    <a:t>１</a:t>
                  </a:r>
                  <a:endParaRPr lang="ja-JP" sz="1050" kern="100" dirty="0">
                    <a:effectLst/>
                    <a:latin typeface="Century"/>
                    <a:ea typeface="ＭＳ 明朝"/>
                    <a:cs typeface="Times New Roman"/>
                  </a:endParaRPr>
                </a:p>
              </p:txBody>
            </p:sp>
          </p:grpSp>
          <p:sp>
            <p:nvSpPr>
              <p:cNvPr id="136" name="テキスト ボックス 19"/>
              <p:cNvSpPr txBox="1">
                <a:spLocks noChangeArrowheads="1"/>
              </p:cNvSpPr>
              <p:nvPr/>
            </p:nvSpPr>
            <p:spPr bwMode="auto">
              <a:xfrm>
                <a:off x="15437" y="0"/>
                <a:ext cx="3144" cy="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ctr" anchorCtr="0" upright="1">
                <a:noAutofit/>
              </a:bodyPr>
              <a:lstStyle/>
              <a:p>
                <a:pPr algn="ctr">
                  <a:spcAft>
                    <a:spcPts val="0"/>
                  </a:spcAft>
                </a:pPr>
                <a:r>
                  <a:rPr lang="ja-JP" sz="900" kern="100" dirty="0">
                    <a:effectLst/>
                    <a:latin typeface="Century"/>
                    <a:ea typeface="ＭＳ 明朝"/>
                    <a:cs typeface="Times New Roman"/>
                  </a:rPr>
                  <a:t>２</a:t>
                </a:r>
                <a:endParaRPr lang="ja-JP" sz="1050" kern="100" dirty="0">
                  <a:effectLst/>
                  <a:latin typeface="Century"/>
                  <a:ea typeface="ＭＳ 明朝"/>
                  <a:cs typeface="Times New Roman"/>
                </a:endParaRPr>
              </a:p>
            </p:txBody>
          </p:sp>
          <p:sp>
            <p:nvSpPr>
              <p:cNvPr id="137" name="テキスト ボックス 20"/>
              <p:cNvSpPr txBox="1">
                <a:spLocks noChangeArrowheads="1"/>
              </p:cNvSpPr>
              <p:nvPr/>
            </p:nvSpPr>
            <p:spPr bwMode="auto">
              <a:xfrm>
                <a:off x="52013" y="0"/>
                <a:ext cx="3144" cy="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ctr" anchorCtr="0" upright="1">
                <a:noAutofit/>
              </a:bodyPr>
              <a:lstStyle/>
              <a:p>
                <a:pPr algn="ctr">
                  <a:spcAft>
                    <a:spcPts val="0"/>
                  </a:spcAft>
                </a:pPr>
                <a:r>
                  <a:rPr lang="ja-JP" sz="900" kern="100" dirty="0">
                    <a:effectLst/>
                    <a:latin typeface="Century"/>
                    <a:ea typeface="ＭＳ 明朝"/>
                    <a:cs typeface="Times New Roman"/>
                  </a:rPr>
                  <a:t>６</a:t>
                </a:r>
                <a:endParaRPr lang="ja-JP" sz="1050" kern="100" dirty="0">
                  <a:effectLst/>
                  <a:latin typeface="Century"/>
                  <a:ea typeface="ＭＳ 明朝"/>
                  <a:cs typeface="Times New Roman"/>
                </a:endParaRPr>
              </a:p>
            </p:txBody>
          </p:sp>
          <p:sp>
            <p:nvSpPr>
              <p:cNvPr id="138" name="テキスト ボックス 21"/>
              <p:cNvSpPr txBox="1">
                <a:spLocks noChangeArrowheads="1"/>
              </p:cNvSpPr>
              <p:nvPr/>
            </p:nvSpPr>
            <p:spPr bwMode="auto">
              <a:xfrm>
                <a:off x="42929" y="0"/>
                <a:ext cx="3143" cy="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ctr" anchorCtr="0" upright="1">
                <a:noAutofit/>
              </a:bodyPr>
              <a:lstStyle/>
              <a:p>
                <a:pPr algn="ctr">
                  <a:spcAft>
                    <a:spcPts val="0"/>
                  </a:spcAft>
                </a:pPr>
                <a:r>
                  <a:rPr lang="ja-JP" sz="900" kern="100" dirty="0">
                    <a:effectLst/>
                    <a:latin typeface="Century"/>
                    <a:ea typeface="ＭＳ 明朝"/>
                    <a:cs typeface="Times New Roman"/>
                  </a:rPr>
                  <a:t>５</a:t>
                </a:r>
                <a:endParaRPr lang="ja-JP" sz="1050" kern="100" dirty="0">
                  <a:effectLst/>
                  <a:latin typeface="Century"/>
                  <a:ea typeface="ＭＳ 明朝"/>
                  <a:cs typeface="Times New Roman"/>
                </a:endParaRPr>
              </a:p>
            </p:txBody>
          </p:sp>
          <p:sp>
            <p:nvSpPr>
              <p:cNvPr id="139" name="テキスト ボックス 22"/>
              <p:cNvSpPr txBox="1">
                <a:spLocks noChangeArrowheads="1"/>
              </p:cNvSpPr>
              <p:nvPr/>
            </p:nvSpPr>
            <p:spPr bwMode="auto">
              <a:xfrm>
                <a:off x="24641" y="0"/>
                <a:ext cx="3143" cy="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ctr" anchorCtr="0" upright="1">
                <a:noAutofit/>
              </a:bodyPr>
              <a:lstStyle/>
              <a:p>
                <a:pPr algn="ctr">
                  <a:spcAft>
                    <a:spcPts val="0"/>
                  </a:spcAft>
                </a:pPr>
                <a:r>
                  <a:rPr lang="ja-JP" sz="900" kern="100" dirty="0">
                    <a:effectLst/>
                    <a:latin typeface="Century"/>
                    <a:ea typeface="ＭＳ 明朝"/>
                    <a:cs typeface="Times New Roman"/>
                  </a:rPr>
                  <a:t>３</a:t>
                </a:r>
                <a:endParaRPr lang="ja-JP" sz="1050" kern="100" dirty="0">
                  <a:effectLst/>
                  <a:latin typeface="Century"/>
                  <a:ea typeface="ＭＳ 明朝"/>
                  <a:cs typeface="Times New Roman"/>
                </a:endParaRPr>
              </a:p>
            </p:txBody>
          </p:sp>
          <p:sp>
            <p:nvSpPr>
              <p:cNvPr id="140" name="テキスト ボックス 23"/>
              <p:cNvSpPr txBox="1">
                <a:spLocks noChangeArrowheads="1"/>
              </p:cNvSpPr>
              <p:nvPr/>
            </p:nvSpPr>
            <p:spPr bwMode="auto">
              <a:xfrm>
                <a:off x="33666" y="0"/>
                <a:ext cx="3143" cy="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ctr" anchorCtr="0" upright="1">
                <a:noAutofit/>
              </a:bodyPr>
              <a:lstStyle/>
              <a:p>
                <a:pPr algn="ctr">
                  <a:spcAft>
                    <a:spcPts val="0"/>
                  </a:spcAft>
                </a:pPr>
                <a:r>
                  <a:rPr lang="ja-JP" sz="900" kern="100" dirty="0">
                    <a:effectLst/>
                    <a:latin typeface="Century"/>
                    <a:ea typeface="ＭＳ 明朝"/>
                    <a:cs typeface="Times New Roman"/>
                  </a:rPr>
                  <a:t>４</a:t>
                </a:r>
                <a:endParaRPr lang="ja-JP" sz="1050" kern="100" dirty="0">
                  <a:effectLst/>
                  <a:latin typeface="Century"/>
                  <a:ea typeface="ＭＳ 明朝"/>
                  <a:cs typeface="Times New Roman"/>
                </a:endParaRPr>
              </a:p>
            </p:txBody>
          </p:sp>
        </p:grpSp>
      </p:grpSp>
      <p:sp>
        <p:nvSpPr>
          <p:cNvPr id="166" name="正方形/長方形 149"/>
          <p:cNvSpPr/>
          <p:nvPr/>
        </p:nvSpPr>
        <p:spPr>
          <a:xfrm>
            <a:off x="107504" y="3105835"/>
            <a:ext cx="6750496" cy="261610"/>
          </a:xfrm>
          <a:prstGeom prst="rect">
            <a:avLst/>
          </a:prstGeom>
        </p:spPr>
        <p:txBody>
          <a:bodyPr wrap="square">
            <a:spAutoFit/>
          </a:bodyPr>
          <a:lstStyle/>
          <a:p>
            <a:r>
              <a:rPr lang="ja-JP" altLang="ja-JP" sz="1050" dirty="0"/>
              <a:t>問３： あなたはこのキャンペーンを利用してみたいと思いますか</a:t>
            </a:r>
            <a:endParaRPr lang="ja-JP" altLang="en-US" sz="1050" dirty="0"/>
          </a:p>
        </p:txBody>
      </p:sp>
      <p:sp>
        <p:nvSpPr>
          <p:cNvPr id="167" name="正方形/長方形 150"/>
          <p:cNvSpPr/>
          <p:nvPr/>
        </p:nvSpPr>
        <p:spPr>
          <a:xfrm>
            <a:off x="127716" y="4162160"/>
            <a:ext cx="4751042" cy="261610"/>
          </a:xfrm>
          <a:prstGeom prst="rect">
            <a:avLst/>
          </a:prstGeom>
        </p:spPr>
        <p:txBody>
          <a:bodyPr wrap="square">
            <a:spAutoFit/>
          </a:bodyPr>
          <a:lstStyle/>
          <a:p>
            <a:r>
              <a:rPr lang="ja-JP" altLang="ja-JP" sz="1050" dirty="0"/>
              <a:t>問４： このキャンペーンはあなたにとって好ましいものですか</a:t>
            </a:r>
          </a:p>
        </p:txBody>
      </p:sp>
      <p:sp>
        <p:nvSpPr>
          <p:cNvPr id="168" name="正方形/長方形 151"/>
          <p:cNvSpPr/>
          <p:nvPr/>
        </p:nvSpPr>
        <p:spPr>
          <a:xfrm>
            <a:off x="107504" y="5197307"/>
            <a:ext cx="4572000" cy="246221"/>
          </a:xfrm>
          <a:prstGeom prst="rect">
            <a:avLst/>
          </a:prstGeom>
        </p:spPr>
        <p:txBody>
          <a:bodyPr>
            <a:spAutoFit/>
          </a:bodyPr>
          <a:lstStyle/>
          <a:p>
            <a:r>
              <a:rPr lang="ja-JP" altLang="ja-JP" sz="1000" dirty="0"/>
              <a:t>問５：このキャンペーンはあなたにとって魅力的なものですか</a:t>
            </a:r>
          </a:p>
        </p:txBody>
      </p:sp>
      <p:sp>
        <p:nvSpPr>
          <p:cNvPr id="169" name="円/楕円 12"/>
          <p:cNvSpPr/>
          <p:nvPr/>
        </p:nvSpPr>
        <p:spPr>
          <a:xfrm>
            <a:off x="7880506" y="3287725"/>
            <a:ext cx="874009" cy="397241"/>
          </a:xfrm>
          <a:prstGeom prst="ellipse">
            <a:avLst/>
          </a:prstGeom>
          <a:noFill/>
          <a:ln w="57150">
            <a:solidFill>
              <a:srgbClr val="44558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0" name="テキスト ボックス 15"/>
          <p:cNvSpPr txBox="1"/>
          <p:nvPr/>
        </p:nvSpPr>
        <p:spPr>
          <a:xfrm>
            <a:off x="7673405" y="3698821"/>
            <a:ext cx="1288212" cy="369332"/>
          </a:xfrm>
          <a:prstGeom prst="rect">
            <a:avLst/>
          </a:prstGeom>
          <a:noFill/>
        </p:spPr>
        <p:txBody>
          <a:bodyPr wrap="square" rtlCol="0">
            <a:spAutoFit/>
          </a:bodyPr>
          <a:lstStyle/>
          <a:p>
            <a:pPr algn="ctr"/>
            <a:r>
              <a:rPr kumimoji="1" lang="ja-JP" altLang="en-US" dirty="0" smtClean="0"/>
              <a:t>誕生月</a:t>
            </a:r>
            <a:endParaRPr kumimoji="1" lang="en-US" altLang="ja-JP" dirty="0" smtClean="0"/>
          </a:p>
        </p:txBody>
      </p:sp>
      <p:sp>
        <p:nvSpPr>
          <p:cNvPr id="171" name="テキスト ボックス 13"/>
          <p:cNvSpPr txBox="1"/>
          <p:nvPr/>
        </p:nvSpPr>
        <p:spPr>
          <a:xfrm>
            <a:off x="7981761" y="4589941"/>
            <a:ext cx="772754" cy="369332"/>
          </a:xfrm>
          <a:prstGeom prst="rect">
            <a:avLst/>
          </a:prstGeom>
          <a:noFill/>
        </p:spPr>
        <p:txBody>
          <a:bodyPr wrap="square" rtlCol="0">
            <a:spAutoFit/>
          </a:bodyPr>
          <a:lstStyle/>
          <a:p>
            <a:pPr algn="ctr"/>
            <a:r>
              <a:rPr lang="ja-JP" altLang="en-US" dirty="0" smtClean="0"/>
              <a:t>男</a:t>
            </a:r>
            <a:r>
              <a:rPr kumimoji="1" lang="ja-JP" altLang="en-US" dirty="0" smtClean="0"/>
              <a:t>性</a:t>
            </a:r>
            <a:endParaRPr kumimoji="1" lang="en-US" altLang="ja-JP" dirty="0" smtClean="0"/>
          </a:p>
        </p:txBody>
      </p:sp>
      <p:sp>
        <p:nvSpPr>
          <p:cNvPr id="172" name="円/楕円 18"/>
          <p:cNvSpPr/>
          <p:nvPr/>
        </p:nvSpPr>
        <p:spPr>
          <a:xfrm>
            <a:off x="7862868" y="4163595"/>
            <a:ext cx="909285" cy="373690"/>
          </a:xfrm>
          <a:prstGeom prst="ellipse">
            <a:avLst/>
          </a:prstGeom>
          <a:noFill/>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3" name="円/楕円 12"/>
          <p:cNvSpPr/>
          <p:nvPr/>
        </p:nvSpPr>
        <p:spPr>
          <a:xfrm>
            <a:off x="2425795" y="3476766"/>
            <a:ext cx="1888110" cy="397241"/>
          </a:xfrm>
          <a:prstGeom prst="ellipse">
            <a:avLst/>
          </a:prstGeom>
          <a:noFill/>
          <a:ln w="57150">
            <a:solidFill>
              <a:schemeClr val="accent1">
                <a:shade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4" name="円/楕円 18"/>
          <p:cNvSpPr/>
          <p:nvPr/>
        </p:nvSpPr>
        <p:spPr>
          <a:xfrm>
            <a:off x="4380530" y="3488541"/>
            <a:ext cx="2038172" cy="373690"/>
          </a:xfrm>
          <a:prstGeom prst="ellipse">
            <a:avLst/>
          </a:prstGeom>
          <a:noFill/>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5" name="円/楕円 12"/>
          <p:cNvSpPr/>
          <p:nvPr/>
        </p:nvSpPr>
        <p:spPr>
          <a:xfrm>
            <a:off x="2402232" y="5687265"/>
            <a:ext cx="1888110" cy="397241"/>
          </a:xfrm>
          <a:prstGeom prst="ellipse">
            <a:avLst/>
          </a:prstGeom>
          <a:noFill/>
          <a:ln w="57150">
            <a:solidFill>
              <a:schemeClr val="accent1">
                <a:shade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6" name="円/楕円 18"/>
          <p:cNvSpPr/>
          <p:nvPr/>
        </p:nvSpPr>
        <p:spPr>
          <a:xfrm>
            <a:off x="4356967" y="5699040"/>
            <a:ext cx="2038172" cy="373690"/>
          </a:xfrm>
          <a:prstGeom prst="ellipse">
            <a:avLst/>
          </a:prstGeom>
          <a:noFill/>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7" name="円/楕円 12"/>
          <p:cNvSpPr/>
          <p:nvPr/>
        </p:nvSpPr>
        <p:spPr>
          <a:xfrm>
            <a:off x="2385832" y="4595903"/>
            <a:ext cx="1888110" cy="397241"/>
          </a:xfrm>
          <a:prstGeom prst="ellipse">
            <a:avLst/>
          </a:prstGeom>
          <a:noFill/>
          <a:ln w="57150">
            <a:solidFill>
              <a:schemeClr val="accent1">
                <a:shade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8" name="円/楕円 18"/>
          <p:cNvSpPr/>
          <p:nvPr/>
        </p:nvSpPr>
        <p:spPr>
          <a:xfrm>
            <a:off x="4340567" y="4607678"/>
            <a:ext cx="2038172" cy="373690"/>
          </a:xfrm>
          <a:prstGeom prst="ellipse">
            <a:avLst/>
          </a:prstGeom>
          <a:noFill/>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2" name="テキスト ボックス 42"/>
          <p:cNvSpPr txBox="1"/>
          <p:nvPr/>
        </p:nvSpPr>
        <p:spPr>
          <a:xfrm>
            <a:off x="28754" y="-28754"/>
            <a:ext cx="1470675" cy="369332"/>
          </a:xfrm>
          <a:prstGeom prst="rect">
            <a:avLst/>
          </a:prstGeom>
          <a:noFill/>
        </p:spPr>
        <p:txBody>
          <a:bodyPr wrap="square" rtlCol="0">
            <a:spAutoFit/>
          </a:bodyPr>
          <a:lstStyle/>
          <a:p>
            <a:pPr algn="ctr"/>
            <a:r>
              <a:rPr lang="ja-JP" altLang="en-US" dirty="0">
                <a:solidFill>
                  <a:schemeClr val="bg1"/>
                </a:solidFill>
              </a:rPr>
              <a:t>仮説の検証</a:t>
            </a:r>
            <a:endParaRPr kumimoji="1" lang="en-US" altLang="ja-JP" dirty="0" smtClean="0"/>
          </a:p>
        </p:txBody>
      </p:sp>
    </p:spTree>
    <p:extLst>
      <p:ext uri="{BB962C8B-B14F-4D97-AF65-F5344CB8AC3E}">
        <p14:creationId xmlns:p14="http://schemas.microsoft.com/office/powerpoint/2010/main" val="426547547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　仮説２の検証方法</a:t>
            </a:r>
            <a:endParaRPr kumimoji="1" lang="ja-JP" altLang="en-US" dirty="0"/>
          </a:p>
        </p:txBody>
      </p:sp>
      <p:grpSp>
        <p:nvGrpSpPr>
          <p:cNvPr id="55" name="グループ化 54"/>
          <p:cNvGrpSpPr/>
          <p:nvPr/>
        </p:nvGrpSpPr>
        <p:grpSpPr>
          <a:xfrm>
            <a:off x="1144448" y="1286563"/>
            <a:ext cx="7048400" cy="971237"/>
            <a:chOff x="1115616" y="1916832"/>
            <a:chExt cx="7048400" cy="971237"/>
          </a:xfrm>
        </p:grpSpPr>
        <p:sp>
          <p:nvSpPr>
            <p:cNvPr id="53" name="正方形/長方形 52"/>
            <p:cNvSpPr/>
            <p:nvPr/>
          </p:nvSpPr>
          <p:spPr>
            <a:xfrm>
              <a:off x="1131522" y="1916832"/>
              <a:ext cx="7016588" cy="971237"/>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4" name="テキスト ボックス 53"/>
            <p:cNvSpPr txBox="1"/>
            <p:nvPr/>
          </p:nvSpPr>
          <p:spPr>
            <a:xfrm>
              <a:off x="1115616" y="2079284"/>
              <a:ext cx="7048400" cy="646331"/>
            </a:xfrm>
            <a:prstGeom prst="rect">
              <a:avLst/>
            </a:prstGeom>
            <a:noFill/>
          </p:spPr>
          <p:txBody>
            <a:bodyPr wrap="square" rtlCol="0">
              <a:spAutoFit/>
            </a:bodyPr>
            <a:lstStyle/>
            <a:p>
              <a:pPr algn="ctr"/>
              <a:r>
                <a:rPr lang="ja-JP" altLang="en-US" dirty="0" smtClean="0"/>
                <a:t>合理性の低い限定をすることで外部認知をし、</a:t>
              </a:r>
              <a:endParaRPr lang="en-US" altLang="ja-JP" dirty="0" smtClean="0"/>
            </a:p>
            <a:p>
              <a:pPr algn="ctr"/>
              <a:r>
                <a:rPr lang="ja-JP" altLang="en-US" dirty="0" smtClean="0"/>
                <a:t>希少性を意識</a:t>
              </a:r>
              <a:r>
                <a:rPr lang="ja-JP" altLang="en-US" dirty="0"/>
                <a:t>することで</a:t>
              </a:r>
              <a:r>
                <a:rPr lang="ja-JP" altLang="en-US" dirty="0" smtClean="0"/>
                <a:t>試用意向に繋がることを検証する。</a:t>
              </a:r>
              <a:endParaRPr kumimoji="1" lang="en-US" altLang="ja-JP" dirty="0" smtClean="0"/>
            </a:p>
          </p:txBody>
        </p:sp>
      </p:grpSp>
      <p:grpSp>
        <p:nvGrpSpPr>
          <p:cNvPr id="20" name="グループ化 4"/>
          <p:cNvGrpSpPr/>
          <p:nvPr/>
        </p:nvGrpSpPr>
        <p:grpSpPr>
          <a:xfrm>
            <a:off x="287911" y="2999088"/>
            <a:ext cx="4380737" cy="3397859"/>
            <a:chOff x="287911" y="2999089"/>
            <a:chExt cx="3636017" cy="2831346"/>
          </a:xfrm>
        </p:grpSpPr>
        <p:grpSp>
          <p:nvGrpSpPr>
            <p:cNvPr id="82" name="グループ化 63"/>
            <p:cNvGrpSpPr/>
            <p:nvPr/>
          </p:nvGrpSpPr>
          <p:grpSpPr>
            <a:xfrm>
              <a:off x="401776" y="3971690"/>
              <a:ext cx="2854120" cy="1858745"/>
              <a:chOff x="4948820" y="2886129"/>
              <a:chExt cx="2854120" cy="1858745"/>
            </a:xfrm>
          </p:grpSpPr>
          <p:pic>
            <p:nvPicPr>
              <p:cNvPr id="65" name="Picture 4" descr="http://1.bp.blogspot.com/-CjfJHrc6EaU/UsZt-Iu9EWI/AAAAAAAAc1E/jZmkaDYalP8/s800/friends_man_woma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48820" y="2886129"/>
                <a:ext cx="2854120" cy="1858745"/>
              </a:xfrm>
              <a:prstGeom prst="rect">
                <a:avLst/>
              </a:prstGeom>
              <a:noFill/>
              <a:extLst>
                <a:ext uri="{909E8E84-426E-40DD-AFC4-6F175D3DCCD1}">
                  <a14:hiddenFill xmlns:a14="http://schemas.microsoft.com/office/drawing/2010/main">
                    <a:solidFill>
                      <a:srgbClr val="FFFFFF"/>
                    </a:solidFill>
                  </a14:hiddenFill>
                </a:ext>
              </a:extLst>
            </p:spPr>
          </p:pic>
          <p:sp>
            <p:nvSpPr>
              <p:cNvPr id="66" name="テキスト ボックス 14"/>
              <p:cNvSpPr txBox="1"/>
              <p:nvPr/>
            </p:nvSpPr>
            <p:spPr>
              <a:xfrm>
                <a:off x="5076056" y="4201343"/>
                <a:ext cx="793180" cy="307777"/>
              </a:xfrm>
              <a:prstGeom prst="rect">
                <a:avLst/>
              </a:prstGeom>
              <a:noFill/>
            </p:spPr>
            <p:txBody>
              <a:bodyPr wrap="square" rtlCol="0">
                <a:spAutoFit/>
              </a:bodyPr>
              <a:lstStyle/>
              <a:p>
                <a:pPr algn="ctr"/>
                <a:r>
                  <a:rPr kumimoji="1" lang="en-US" altLang="ja-JP" sz="1400" dirty="0" smtClean="0"/>
                  <a:t>1</a:t>
                </a:r>
                <a:r>
                  <a:rPr kumimoji="1" lang="ja-JP" altLang="en-US" sz="1400" dirty="0" smtClean="0"/>
                  <a:t>月</a:t>
                </a:r>
                <a:endParaRPr kumimoji="1" lang="ja-JP" altLang="en-US" sz="1400" dirty="0"/>
              </a:p>
            </p:txBody>
          </p:sp>
          <p:sp>
            <p:nvSpPr>
              <p:cNvPr id="67" name="テキスト ボックス 15"/>
              <p:cNvSpPr txBox="1"/>
              <p:nvPr/>
            </p:nvSpPr>
            <p:spPr>
              <a:xfrm>
                <a:off x="6290350" y="4192636"/>
                <a:ext cx="793180" cy="307777"/>
              </a:xfrm>
              <a:prstGeom prst="rect">
                <a:avLst/>
              </a:prstGeom>
              <a:noFill/>
            </p:spPr>
            <p:txBody>
              <a:bodyPr wrap="square" rtlCol="0">
                <a:spAutoFit/>
              </a:bodyPr>
              <a:lstStyle/>
              <a:p>
                <a:pPr algn="ctr"/>
                <a:r>
                  <a:rPr lang="en-US" altLang="ja-JP" sz="1400" dirty="0"/>
                  <a:t>3</a:t>
                </a:r>
                <a:r>
                  <a:rPr kumimoji="1" lang="ja-JP" altLang="en-US" sz="1400" dirty="0" smtClean="0"/>
                  <a:t>月</a:t>
                </a:r>
                <a:endParaRPr kumimoji="1" lang="ja-JP" altLang="en-US" sz="1400" dirty="0"/>
              </a:p>
            </p:txBody>
          </p:sp>
          <p:sp>
            <p:nvSpPr>
              <p:cNvPr id="68" name="テキスト ボックス 16"/>
              <p:cNvSpPr txBox="1"/>
              <p:nvPr/>
            </p:nvSpPr>
            <p:spPr>
              <a:xfrm>
                <a:off x="5724128" y="4192635"/>
                <a:ext cx="793180" cy="307777"/>
              </a:xfrm>
              <a:prstGeom prst="rect">
                <a:avLst/>
              </a:prstGeom>
              <a:noFill/>
            </p:spPr>
            <p:txBody>
              <a:bodyPr wrap="square" rtlCol="0">
                <a:spAutoFit/>
              </a:bodyPr>
              <a:lstStyle/>
              <a:p>
                <a:pPr algn="ctr"/>
                <a:r>
                  <a:rPr lang="en-US" altLang="ja-JP" sz="1400" dirty="0"/>
                  <a:t>5</a:t>
                </a:r>
                <a:r>
                  <a:rPr kumimoji="1" lang="ja-JP" altLang="en-US" sz="1400" dirty="0" smtClean="0"/>
                  <a:t>月</a:t>
                </a:r>
                <a:endParaRPr kumimoji="1" lang="ja-JP" altLang="en-US" sz="1400" dirty="0"/>
              </a:p>
            </p:txBody>
          </p:sp>
          <p:sp>
            <p:nvSpPr>
              <p:cNvPr id="69" name="テキスト ボックス 17"/>
              <p:cNvSpPr txBox="1"/>
              <p:nvPr/>
            </p:nvSpPr>
            <p:spPr>
              <a:xfrm>
                <a:off x="6948264" y="4192636"/>
                <a:ext cx="793180" cy="307777"/>
              </a:xfrm>
              <a:prstGeom prst="rect">
                <a:avLst/>
              </a:prstGeom>
              <a:noFill/>
            </p:spPr>
            <p:txBody>
              <a:bodyPr wrap="square" rtlCol="0">
                <a:spAutoFit/>
              </a:bodyPr>
              <a:lstStyle/>
              <a:p>
                <a:pPr algn="ctr"/>
                <a:r>
                  <a:rPr kumimoji="1" lang="en-US" altLang="ja-JP" sz="1400" dirty="0" smtClean="0"/>
                  <a:t>7</a:t>
                </a:r>
                <a:r>
                  <a:rPr kumimoji="1" lang="ja-JP" altLang="en-US" sz="1400" dirty="0" smtClean="0"/>
                  <a:t>月</a:t>
                </a:r>
                <a:endParaRPr kumimoji="1" lang="ja-JP" altLang="en-US" sz="1400" dirty="0"/>
              </a:p>
            </p:txBody>
          </p:sp>
        </p:grpSp>
        <p:sp>
          <p:nvSpPr>
            <p:cNvPr id="83" name="雲 69"/>
            <p:cNvSpPr/>
            <p:nvPr/>
          </p:nvSpPr>
          <p:spPr>
            <a:xfrm rot="11007086">
              <a:off x="287911" y="2999089"/>
              <a:ext cx="3044584" cy="1300719"/>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84" name="グループ化 70"/>
            <p:cNvGrpSpPr/>
            <p:nvPr/>
          </p:nvGrpSpPr>
          <p:grpSpPr>
            <a:xfrm>
              <a:off x="654601" y="3166141"/>
              <a:ext cx="1240123" cy="1040365"/>
              <a:chOff x="5142123" y="4885987"/>
              <a:chExt cx="1584176" cy="1458217"/>
            </a:xfrm>
          </p:grpSpPr>
          <p:pic>
            <p:nvPicPr>
              <p:cNvPr id="72" name="Picture 6" descr="女同士の喧嘩のイラスト">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42123" y="4885987"/>
                <a:ext cx="1584176" cy="1437640"/>
              </a:xfrm>
              <a:prstGeom prst="rect">
                <a:avLst/>
              </a:prstGeom>
              <a:noFill/>
              <a:extLst>
                <a:ext uri="{909E8E84-426E-40DD-AFC4-6F175D3DCCD1}">
                  <a14:hiddenFill xmlns:a14="http://schemas.microsoft.com/office/drawing/2010/main">
                    <a:solidFill>
                      <a:srgbClr val="FFFFFF"/>
                    </a:solidFill>
                  </a14:hiddenFill>
                </a:ext>
              </a:extLst>
            </p:spPr>
          </p:pic>
          <p:sp>
            <p:nvSpPr>
              <p:cNvPr id="73" name="テキスト ボックス 11"/>
              <p:cNvSpPr txBox="1"/>
              <p:nvPr/>
            </p:nvSpPr>
            <p:spPr>
              <a:xfrm>
                <a:off x="5146972" y="6036428"/>
                <a:ext cx="793180" cy="307776"/>
              </a:xfrm>
              <a:prstGeom prst="rect">
                <a:avLst/>
              </a:prstGeom>
              <a:noFill/>
            </p:spPr>
            <p:txBody>
              <a:bodyPr wrap="square" rtlCol="0">
                <a:spAutoFit/>
              </a:bodyPr>
              <a:lstStyle/>
              <a:p>
                <a:pPr algn="ctr"/>
                <a:r>
                  <a:rPr lang="en-US" altLang="ja-JP" sz="1400" dirty="0"/>
                  <a:t>4</a:t>
                </a:r>
                <a:r>
                  <a:rPr kumimoji="1" lang="ja-JP" altLang="en-US" sz="1400" dirty="0" smtClean="0"/>
                  <a:t>月</a:t>
                </a:r>
                <a:endParaRPr kumimoji="1" lang="ja-JP" altLang="en-US" sz="1400" dirty="0"/>
              </a:p>
            </p:txBody>
          </p:sp>
          <p:sp>
            <p:nvSpPr>
              <p:cNvPr id="74" name="テキスト ボックス 12"/>
              <p:cNvSpPr txBox="1"/>
              <p:nvPr/>
            </p:nvSpPr>
            <p:spPr>
              <a:xfrm>
                <a:off x="5873496" y="6029679"/>
                <a:ext cx="793180" cy="307778"/>
              </a:xfrm>
              <a:prstGeom prst="rect">
                <a:avLst/>
              </a:prstGeom>
              <a:noFill/>
            </p:spPr>
            <p:txBody>
              <a:bodyPr wrap="square" rtlCol="0">
                <a:spAutoFit/>
              </a:bodyPr>
              <a:lstStyle/>
              <a:p>
                <a:pPr algn="ctr"/>
                <a:r>
                  <a:rPr lang="en-US" altLang="ja-JP" sz="1400" dirty="0" smtClean="0"/>
                  <a:t>12</a:t>
                </a:r>
                <a:r>
                  <a:rPr kumimoji="1" lang="ja-JP" altLang="en-US" sz="1400" dirty="0" smtClean="0"/>
                  <a:t>月</a:t>
                </a:r>
                <a:endParaRPr kumimoji="1" lang="ja-JP" altLang="en-US" sz="1400" dirty="0"/>
              </a:p>
            </p:txBody>
          </p:sp>
        </p:grpSp>
        <p:grpSp>
          <p:nvGrpSpPr>
            <p:cNvPr id="85" name="グループ化 74"/>
            <p:cNvGrpSpPr/>
            <p:nvPr/>
          </p:nvGrpSpPr>
          <p:grpSpPr>
            <a:xfrm flipH="1">
              <a:off x="1719295" y="3164509"/>
              <a:ext cx="1293063" cy="1037182"/>
              <a:chOff x="6656455" y="4941168"/>
              <a:chExt cx="1543075" cy="1387897"/>
            </a:xfrm>
          </p:grpSpPr>
          <p:pic>
            <p:nvPicPr>
              <p:cNvPr id="76" name="Picture 8" descr="男同士の喧嘩のイラスト「友達喧嘩・兄弟喧嘩」">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70222" y="4941168"/>
                <a:ext cx="1512168" cy="1372292"/>
              </a:xfrm>
              <a:prstGeom prst="rect">
                <a:avLst/>
              </a:prstGeom>
              <a:noFill/>
              <a:extLst>
                <a:ext uri="{909E8E84-426E-40DD-AFC4-6F175D3DCCD1}">
                  <a14:hiddenFill xmlns:a14="http://schemas.microsoft.com/office/drawing/2010/main">
                    <a:solidFill>
                      <a:srgbClr val="FFFFFF"/>
                    </a:solidFill>
                  </a14:hiddenFill>
                </a:ext>
              </a:extLst>
            </p:spPr>
          </p:pic>
          <p:sp>
            <p:nvSpPr>
              <p:cNvPr id="77" name="テキスト ボックス 8"/>
              <p:cNvSpPr txBox="1"/>
              <p:nvPr/>
            </p:nvSpPr>
            <p:spPr>
              <a:xfrm>
                <a:off x="6656455" y="6018800"/>
                <a:ext cx="793180" cy="307777"/>
              </a:xfrm>
              <a:prstGeom prst="rect">
                <a:avLst/>
              </a:prstGeom>
              <a:noFill/>
            </p:spPr>
            <p:txBody>
              <a:bodyPr wrap="square" rtlCol="0">
                <a:spAutoFit/>
              </a:bodyPr>
              <a:lstStyle/>
              <a:p>
                <a:pPr algn="ctr"/>
                <a:r>
                  <a:rPr lang="en-US" altLang="ja-JP" sz="1400" dirty="0" smtClean="0"/>
                  <a:t>8</a:t>
                </a:r>
                <a:r>
                  <a:rPr kumimoji="1" lang="ja-JP" altLang="en-US" sz="1400" dirty="0" smtClean="0"/>
                  <a:t>月</a:t>
                </a:r>
                <a:endParaRPr kumimoji="1" lang="ja-JP" altLang="en-US" sz="1400" dirty="0"/>
              </a:p>
            </p:txBody>
          </p:sp>
          <p:sp>
            <p:nvSpPr>
              <p:cNvPr id="78" name="テキスト ボックス 9"/>
              <p:cNvSpPr txBox="1"/>
              <p:nvPr/>
            </p:nvSpPr>
            <p:spPr>
              <a:xfrm>
                <a:off x="7406350" y="6021288"/>
                <a:ext cx="793180" cy="307777"/>
              </a:xfrm>
              <a:prstGeom prst="rect">
                <a:avLst/>
              </a:prstGeom>
              <a:noFill/>
            </p:spPr>
            <p:txBody>
              <a:bodyPr wrap="square" rtlCol="0">
                <a:spAutoFit/>
              </a:bodyPr>
              <a:lstStyle/>
              <a:p>
                <a:pPr algn="ctr"/>
                <a:r>
                  <a:rPr lang="en-US" altLang="ja-JP" sz="1400" dirty="0" smtClean="0"/>
                  <a:t>10</a:t>
                </a:r>
                <a:r>
                  <a:rPr kumimoji="1" lang="ja-JP" altLang="en-US" sz="1400" dirty="0" smtClean="0"/>
                  <a:t>月</a:t>
                </a:r>
                <a:endParaRPr kumimoji="1" lang="ja-JP" altLang="en-US" sz="1400" dirty="0"/>
              </a:p>
            </p:txBody>
          </p:sp>
        </p:grpSp>
        <p:sp>
          <p:nvSpPr>
            <p:cNvPr id="86" name="右カーブ矢印 78"/>
            <p:cNvSpPr/>
            <p:nvPr/>
          </p:nvSpPr>
          <p:spPr>
            <a:xfrm rot="10800000">
              <a:off x="3368888" y="3452939"/>
              <a:ext cx="555040" cy="119726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p:grpSp>
        <p:nvGrpSpPr>
          <p:cNvPr id="21" name="グループ化 3"/>
          <p:cNvGrpSpPr/>
          <p:nvPr/>
        </p:nvGrpSpPr>
        <p:grpSpPr>
          <a:xfrm>
            <a:off x="4756690" y="2512277"/>
            <a:ext cx="3966549" cy="4411256"/>
            <a:chOff x="4185484" y="2049113"/>
            <a:chExt cx="4552368" cy="5013786"/>
          </a:xfrm>
        </p:grpSpPr>
        <p:sp>
          <p:nvSpPr>
            <p:cNvPr id="3" name="上矢印 36"/>
            <p:cNvSpPr/>
            <p:nvPr/>
          </p:nvSpPr>
          <p:spPr>
            <a:xfrm rot="8398593">
              <a:off x="5866901" y="2049113"/>
              <a:ext cx="1047264" cy="501378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テキスト ボックス 37"/>
            <p:cNvSpPr txBox="1"/>
            <p:nvPr/>
          </p:nvSpPr>
          <p:spPr>
            <a:xfrm>
              <a:off x="6372200" y="5256126"/>
              <a:ext cx="2365652" cy="375122"/>
            </a:xfrm>
            <a:prstGeom prst="rect">
              <a:avLst/>
            </a:prstGeom>
            <a:solidFill>
              <a:schemeClr val="bg1"/>
            </a:solidFill>
            <a:ln w="38100">
              <a:solidFill>
                <a:schemeClr val="tx2">
                  <a:lumMod val="40000"/>
                  <a:lumOff val="60000"/>
                </a:schemeClr>
              </a:solidFill>
            </a:ln>
          </p:spPr>
          <p:txBody>
            <a:bodyPr wrap="square" rtlCol="0">
              <a:spAutoFit/>
            </a:bodyPr>
            <a:lstStyle/>
            <a:p>
              <a:pPr algn="ctr"/>
              <a:r>
                <a:rPr kumimoji="1" lang="ja-JP" altLang="en-US" sz="1600" dirty="0" smtClean="0"/>
                <a:t>試用意向につながる</a:t>
              </a:r>
              <a:endParaRPr kumimoji="1" lang="ja-JP" altLang="en-US" sz="1600" dirty="0"/>
            </a:p>
          </p:txBody>
        </p:sp>
        <p:sp>
          <p:nvSpPr>
            <p:cNvPr id="60" name="テキスト ボックス 38"/>
            <p:cNvSpPr txBox="1"/>
            <p:nvPr/>
          </p:nvSpPr>
          <p:spPr>
            <a:xfrm>
              <a:off x="5652120" y="4466046"/>
              <a:ext cx="2236790" cy="375122"/>
            </a:xfrm>
            <a:prstGeom prst="rect">
              <a:avLst/>
            </a:prstGeom>
            <a:solidFill>
              <a:schemeClr val="bg1"/>
            </a:solidFill>
            <a:ln w="38100">
              <a:solidFill>
                <a:schemeClr val="tx2">
                  <a:lumMod val="40000"/>
                  <a:lumOff val="60000"/>
                </a:schemeClr>
              </a:solidFill>
            </a:ln>
          </p:spPr>
          <p:txBody>
            <a:bodyPr wrap="square" rtlCol="0">
              <a:spAutoFit/>
            </a:bodyPr>
            <a:lstStyle/>
            <a:p>
              <a:pPr algn="ctr"/>
              <a:r>
                <a:rPr kumimoji="1" lang="ja-JP" altLang="en-US" sz="1600" dirty="0" smtClean="0"/>
                <a:t>モノの価値上がる</a:t>
              </a:r>
              <a:endParaRPr kumimoji="1" lang="ja-JP" altLang="en-US" sz="1600" dirty="0"/>
            </a:p>
          </p:txBody>
        </p:sp>
        <p:sp>
          <p:nvSpPr>
            <p:cNvPr id="62" name="テキスト ボックス 39"/>
            <p:cNvSpPr txBox="1"/>
            <p:nvPr/>
          </p:nvSpPr>
          <p:spPr>
            <a:xfrm>
              <a:off x="4920761" y="3731082"/>
              <a:ext cx="1849754" cy="375122"/>
            </a:xfrm>
            <a:prstGeom prst="rect">
              <a:avLst/>
            </a:prstGeom>
            <a:solidFill>
              <a:schemeClr val="bg1"/>
            </a:solidFill>
            <a:ln w="28575">
              <a:solidFill>
                <a:schemeClr val="tx2">
                  <a:lumMod val="40000"/>
                  <a:lumOff val="60000"/>
                </a:schemeClr>
              </a:solidFill>
            </a:ln>
          </p:spPr>
          <p:txBody>
            <a:bodyPr wrap="square" rtlCol="0">
              <a:spAutoFit/>
            </a:bodyPr>
            <a:lstStyle/>
            <a:p>
              <a:pPr algn="ctr"/>
              <a:r>
                <a:rPr kumimoji="1" lang="ja-JP" altLang="en-US" sz="1600" dirty="0" smtClean="0"/>
                <a:t>希少性意識する</a:t>
              </a:r>
              <a:endParaRPr kumimoji="1" lang="ja-JP" altLang="en-US" sz="1600" dirty="0"/>
            </a:p>
          </p:txBody>
        </p:sp>
        <p:sp>
          <p:nvSpPr>
            <p:cNvPr id="87" name="テキスト ボックス 79"/>
            <p:cNvSpPr txBox="1"/>
            <p:nvPr/>
          </p:nvSpPr>
          <p:spPr>
            <a:xfrm>
              <a:off x="4185484" y="2976329"/>
              <a:ext cx="2088232" cy="375122"/>
            </a:xfrm>
            <a:prstGeom prst="rect">
              <a:avLst/>
            </a:prstGeom>
            <a:solidFill>
              <a:schemeClr val="bg1"/>
            </a:solidFill>
            <a:ln w="28575">
              <a:solidFill>
                <a:schemeClr val="tx2">
                  <a:lumMod val="40000"/>
                  <a:lumOff val="60000"/>
                </a:schemeClr>
              </a:solidFill>
            </a:ln>
          </p:spPr>
          <p:txBody>
            <a:bodyPr wrap="square" rtlCol="0">
              <a:spAutoFit/>
            </a:bodyPr>
            <a:lstStyle/>
            <a:p>
              <a:pPr algn="ctr"/>
              <a:r>
                <a:rPr kumimoji="1" lang="ja-JP" altLang="en-US" sz="1600" dirty="0" smtClean="0"/>
                <a:t>外部認知しやすい</a:t>
              </a:r>
              <a:endParaRPr kumimoji="1" lang="ja-JP" altLang="en-US" sz="1600" dirty="0"/>
            </a:p>
          </p:txBody>
        </p:sp>
      </p:grpSp>
      <p:sp>
        <p:nvSpPr>
          <p:cNvPr id="22" name="テキスト ボックス 5"/>
          <p:cNvSpPr txBox="1"/>
          <p:nvPr/>
        </p:nvSpPr>
        <p:spPr>
          <a:xfrm>
            <a:off x="6079767" y="2721337"/>
            <a:ext cx="1164486" cy="461665"/>
          </a:xfrm>
          <a:prstGeom prst="rect">
            <a:avLst/>
          </a:prstGeom>
          <a:noFill/>
          <a:ln>
            <a:noFill/>
          </a:ln>
        </p:spPr>
        <p:txBody>
          <a:bodyPr wrap="none" rtlCol="0">
            <a:spAutoFit/>
          </a:bodyPr>
          <a:lstStyle/>
          <a:p>
            <a:r>
              <a:rPr kumimoji="1" lang="en-US" altLang="ja-JP" sz="2400" dirty="0" smtClean="0">
                <a:solidFill>
                  <a:srgbClr val="FF0000"/>
                </a:solidFill>
              </a:rPr>
              <a:t>START</a:t>
            </a:r>
            <a:endParaRPr kumimoji="1" lang="ja-JP" altLang="en-US" sz="2400" dirty="0">
              <a:solidFill>
                <a:srgbClr val="FF0000"/>
              </a:solidFill>
            </a:endParaRPr>
          </a:p>
        </p:txBody>
      </p:sp>
      <p:sp>
        <p:nvSpPr>
          <p:cNvPr id="23" name="テキスト ボックス 6"/>
          <p:cNvSpPr txBox="1"/>
          <p:nvPr/>
        </p:nvSpPr>
        <p:spPr>
          <a:xfrm>
            <a:off x="5987249" y="5935282"/>
            <a:ext cx="1021818" cy="461665"/>
          </a:xfrm>
          <a:prstGeom prst="rect">
            <a:avLst/>
          </a:prstGeom>
          <a:noFill/>
        </p:spPr>
        <p:txBody>
          <a:bodyPr wrap="none" rtlCol="0">
            <a:spAutoFit/>
          </a:bodyPr>
          <a:lstStyle/>
          <a:p>
            <a:r>
              <a:rPr kumimoji="1" lang="en-US" altLang="ja-JP" sz="2400" dirty="0" smtClean="0">
                <a:solidFill>
                  <a:srgbClr val="FF0000"/>
                </a:solidFill>
              </a:rPr>
              <a:t>GOAL</a:t>
            </a:r>
            <a:endParaRPr kumimoji="1" lang="ja-JP" altLang="en-US" sz="2400" dirty="0">
              <a:solidFill>
                <a:srgbClr val="FF0000"/>
              </a:solidFill>
            </a:endParaRPr>
          </a:p>
        </p:txBody>
      </p:sp>
      <p:sp>
        <p:nvSpPr>
          <p:cNvPr id="75" name="テキスト ボックス 79"/>
          <p:cNvSpPr txBox="1"/>
          <p:nvPr/>
        </p:nvSpPr>
        <p:spPr>
          <a:xfrm>
            <a:off x="3999740" y="2705861"/>
            <a:ext cx="1819509" cy="338554"/>
          </a:xfrm>
          <a:prstGeom prst="rect">
            <a:avLst/>
          </a:prstGeom>
          <a:solidFill>
            <a:schemeClr val="bg1"/>
          </a:solidFill>
          <a:ln w="28575">
            <a:solidFill>
              <a:schemeClr val="tx2">
                <a:lumMod val="40000"/>
                <a:lumOff val="60000"/>
              </a:schemeClr>
            </a:solidFill>
          </a:ln>
        </p:spPr>
        <p:txBody>
          <a:bodyPr wrap="square" rtlCol="0">
            <a:spAutoFit/>
          </a:bodyPr>
          <a:lstStyle/>
          <a:p>
            <a:pPr algn="ctr"/>
            <a:r>
              <a:rPr kumimoji="1" lang="ja-JP" altLang="en-US" sz="1600" dirty="0" smtClean="0"/>
              <a:t>合理性の低い限定</a:t>
            </a:r>
            <a:endParaRPr kumimoji="1" lang="ja-JP" altLang="en-US" sz="1600" dirty="0"/>
          </a:p>
        </p:txBody>
      </p:sp>
      <p:sp>
        <p:nvSpPr>
          <p:cNvPr id="32" name="テキスト ボックス 42"/>
          <p:cNvSpPr txBox="1"/>
          <p:nvPr/>
        </p:nvSpPr>
        <p:spPr>
          <a:xfrm>
            <a:off x="28754" y="-28754"/>
            <a:ext cx="1470675" cy="369332"/>
          </a:xfrm>
          <a:prstGeom prst="rect">
            <a:avLst/>
          </a:prstGeom>
          <a:noFill/>
        </p:spPr>
        <p:txBody>
          <a:bodyPr wrap="square" rtlCol="0">
            <a:spAutoFit/>
          </a:bodyPr>
          <a:lstStyle/>
          <a:p>
            <a:pPr algn="ctr"/>
            <a:r>
              <a:rPr lang="ja-JP" altLang="en-US" dirty="0">
                <a:solidFill>
                  <a:schemeClr val="bg1"/>
                </a:solidFill>
              </a:rPr>
              <a:t>仮説の検証</a:t>
            </a:r>
            <a:endParaRPr kumimoji="1" lang="en-US" altLang="ja-JP" dirty="0" smtClean="0"/>
          </a:p>
        </p:txBody>
      </p:sp>
    </p:spTree>
    <p:extLst>
      <p:ext uri="{BB962C8B-B14F-4D97-AF65-F5344CB8AC3E}">
        <p14:creationId xmlns:p14="http://schemas.microsoft.com/office/powerpoint/2010/main" val="16970334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世の中限定で</a:t>
            </a:r>
            <a:r>
              <a:rPr lang="ja-JP" altLang="en-US" dirty="0"/>
              <a:t>溢れている</a:t>
            </a:r>
            <a:endParaRPr kumimoji="1" lang="ja-JP" alt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700808"/>
            <a:ext cx="24003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3007" y="4043734"/>
            <a:ext cx="2476500"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8707" y="1781770"/>
            <a:ext cx="2705100"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60" y="4077072"/>
            <a:ext cx="2562225"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71887" y="3789040"/>
            <a:ext cx="1800225"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43249" y="1824632"/>
            <a:ext cx="28575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テキスト ボックス 8"/>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現状分析</a:t>
            </a:r>
            <a:endParaRPr kumimoji="1" lang="en-US" altLang="ja-JP" dirty="0" smtClean="0"/>
          </a:p>
        </p:txBody>
      </p:sp>
    </p:spTree>
    <p:extLst>
      <p:ext uri="{BB962C8B-B14F-4D97-AF65-F5344CB8AC3E}">
        <p14:creationId xmlns:p14="http://schemas.microsoft.com/office/powerpoint/2010/main" val="22881939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仮説</a:t>
            </a:r>
            <a:r>
              <a:rPr lang="ja-JP" altLang="en-US"/>
              <a:t>２概要　</a:t>
            </a:r>
            <a:endParaRPr kumimoji="1" lang="ja-JP" altLang="en-US" dirty="0"/>
          </a:p>
        </p:txBody>
      </p:sp>
      <p:sp>
        <p:nvSpPr>
          <p:cNvPr id="3" name="コンテンツ プレースホルダー 2"/>
          <p:cNvSpPr>
            <a:spLocks noGrp="1"/>
          </p:cNvSpPr>
          <p:nvPr>
            <p:ph idx="1"/>
          </p:nvPr>
        </p:nvSpPr>
        <p:spPr>
          <a:xfrm>
            <a:off x="107950" y="1476376"/>
            <a:ext cx="8856663" cy="4113212"/>
          </a:xfrm>
          <a:prstGeom prst="rect">
            <a:avLst/>
          </a:prstGeom>
          <a:ln w="28575">
            <a:solidFill>
              <a:schemeClr val="tx1"/>
            </a:solidFill>
          </a:ln>
        </p:spPr>
        <p:txBody>
          <a:bodyPr>
            <a:noAutofit/>
          </a:bodyPr>
          <a:lstStyle/>
          <a:p>
            <a:pPr>
              <a:buFont typeface="Wingdings" pitchFamily="2" charset="2"/>
              <a:buChar char="ü"/>
            </a:pPr>
            <a:r>
              <a:rPr lang="ja-JP" altLang="en-US" sz="2000" dirty="0"/>
              <a:t>調査目的　　　　</a:t>
            </a:r>
            <a:r>
              <a:rPr lang="ja-JP" altLang="en-US" sz="2000" dirty="0" smtClean="0"/>
              <a:t>合理性</a:t>
            </a:r>
            <a:r>
              <a:rPr lang="ja-JP" altLang="en-US" sz="2000" dirty="0"/>
              <a:t>のない顧客限定を行ったときの</a:t>
            </a:r>
            <a:endParaRPr lang="en-US" altLang="ja-JP" sz="2000" dirty="0"/>
          </a:p>
          <a:p>
            <a:pPr>
              <a:buFont typeface="Wingdings" pitchFamily="2" charset="2"/>
              <a:buChar char="ü"/>
            </a:pPr>
            <a:r>
              <a:rPr lang="ja-JP" altLang="en-US" sz="2000" dirty="0"/>
              <a:t>調査対象　　　　</a:t>
            </a:r>
            <a:r>
              <a:rPr lang="ja-JP" altLang="en-US" sz="2000" dirty="0" smtClean="0"/>
              <a:t>拓殖</a:t>
            </a:r>
            <a:r>
              <a:rPr lang="ja-JP" altLang="en-US" sz="2000" dirty="0"/>
              <a:t>大学の女子学生、　誕生月が偶数の学生　</a:t>
            </a:r>
            <a:endParaRPr lang="en-US" altLang="ja-JP" sz="1800" dirty="0"/>
          </a:p>
          <a:p>
            <a:pPr>
              <a:buFont typeface="Wingdings" pitchFamily="2" charset="2"/>
              <a:buChar char="ü"/>
            </a:pPr>
            <a:r>
              <a:rPr lang="ja-JP" altLang="en-US" sz="2000" dirty="0"/>
              <a:t>限定方法　　　　</a:t>
            </a:r>
            <a:r>
              <a:rPr lang="ja-JP" altLang="en-US" sz="2000" dirty="0" smtClean="0"/>
              <a:t>スターバックスコーヒー</a:t>
            </a:r>
            <a:r>
              <a:rPr lang="ja-JP" altLang="en-US" sz="2000" dirty="0"/>
              <a:t>のドリンクを対象者限定</a:t>
            </a:r>
            <a:r>
              <a:rPr lang="en-US" altLang="ja-JP" sz="900" dirty="0" smtClean="0"/>
              <a:t>※</a:t>
            </a:r>
          </a:p>
          <a:p>
            <a:pPr marL="0" indent="0">
              <a:buNone/>
            </a:pPr>
            <a:r>
              <a:rPr lang="ja-JP" altLang="en-US" sz="2000" dirty="0" smtClean="0"/>
              <a:t>　　　　　　　　　 で</a:t>
            </a:r>
            <a:r>
              <a:rPr lang="en-US" altLang="ja-JP" sz="2000" dirty="0" smtClean="0"/>
              <a:t>100</a:t>
            </a:r>
            <a:r>
              <a:rPr lang="ja-JP" altLang="en-US" sz="2000" dirty="0" smtClean="0"/>
              <a:t>円引き</a:t>
            </a:r>
            <a:endParaRPr lang="en-US" altLang="ja-JP" sz="2000" dirty="0"/>
          </a:p>
          <a:p>
            <a:pPr marL="0" indent="0" algn="r">
              <a:buNone/>
            </a:pPr>
            <a:r>
              <a:rPr lang="en-US" altLang="ja-JP" sz="1600" dirty="0"/>
              <a:t>※</a:t>
            </a:r>
            <a:r>
              <a:rPr lang="ja-JP" altLang="en-US" sz="1600" dirty="0"/>
              <a:t>学生を対象に「女性限定」と「誕生月限定」</a:t>
            </a:r>
            <a:endParaRPr lang="en-US" altLang="ja-JP" sz="1400" dirty="0"/>
          </a:p>
          <a:p>
            <a:pPr>
              <a:buFont typeface="Wingdings" pitchFamily="2" charset="2"/>
              <a:buChar char="ü"/>
            </a:pPr>
            <a:r>
              <a:rPr lang="ja-JP" altLang="en-US" sz="2000" dirty="0"/>
              <a:t>調査期間　　　　</a:t>
            </a:r>
            <a:r>
              <a:rPr lang="en-US" altLang="ja-JP" sz="2000" dirty="0" smtClean="0"/>
              <a:t>12</a:t>
            </a:r>
            <a:r>
              <a:rPr lang="ja-JP" altLang="en-US" sz="2000" dirty="0"/>
              <a:t>月</a:t>
            </a:r>
            <a:r>
              <a:rPr lang="en-US" altLang="ja-JP" sz="2000" dirty="0"/>
              <a:t>13</a:t>
            </a:r>
            <a:r>
              <a:rPr lang="ja-JP" altLang="en-US" sz="2000" dirty="0"/>
              <a:t>日～</a:t>
            </a:r>
            <a:r>
              <a:rPr lang="en-US" altLang="ja-JP" sz="2000" dirty="0"/>
              <a:t>12</a:t>
            </a:r>
            <a:r>
              <a:rPr lang="ja-JP" altLang="en-US" sz="2000" dirty="0" smtClean="0"/>
              <a:t>月</a:t>
            </a:r>
            <a:r>
              <a:rPr lang="en-US" altLang="ja-JP" sz="2000" dirty="0" smtClean="0"/>
              <a:t>18</a:t>
            </a:r>
            <a:r>
              <a:rPr lang="ja-JP" altLang="en-US" sz="2000" dirty="0" smtClean="0"/>
              <a:t>日</a:t>
            </a:r>
            <a:endParaRPr lang="en-US" altLang="ja-JP" sz="1800" dirty="0"/>
          </a:p>
          <a:p>
            <a:pPr>
              <a:buFont typeface="Wingdings" pitchFamily="2" charset="2"/>
              <a:buChar char="ü"/>
            </a:pPr>
            <a:r>
              <a:rPr lang="ja-JP" altLang="en-US" sz="2000" dirty="0"/>
              <a:t>サンプルサイズ　回答数　</a:t>
            </a:r>
            <a:r>
              <a:rPr lang="en-US" altLang="ja-JP" sz="2000" dirty="0" smtClean="0"/>
              <a:t>204</a:t>
            </a:r>
            <a:r>
              <a:rPr lang="ja-JP" altLang="en-US" sz="2000" dirty="0" smtClean="0"/>
              <a:t>人 </a:t>
            </a:r>
            <a:r>
              <a:rPr lang="ja-JP" altLang="en-US" sz="2000" dirty="0"/>
              <a:t>（内有効回答数　</a:t>
            </a:r>
            <a:r>
              <a:rPr lang="en-US" altLang="ja-JP" sz="2000" dirty="0" smtClean="0"/>
              <a:t>204</a:t>
            </a:r>
            <a:r>
              <a:rPr lang="ja-JP" altLang="en-US" sz="2000" dirty="0" smtClean="0"/>
              <a:t>人</a:t>
            </a:r>
            <a:r>
              <a:rPr lang="ja-JP" altLang="en-US" sz="2000" dirty="0"/>
              <a:t>）</a:t>
            </a:r>
            <a:endParaRPr lang="ja-JP" altLang="en-US" sz="1800" dirty="0"/>
          </a:p>
          <a:p>
            <a:pPr marL="0" indent="0">
              <a:buNone/>
            </a:pPr>
            <a:r>
              <a:rPr lang="ja-JP" altLang="en-US" sz="2000" dirty="0"/>
              <a:t>　　　　　　　</a:t>
            </a:r>
            <a:r>
              <a:rPr lang="ja-JP" altLang="en-US" sz="2000" dirty="0" smtClean="0"/>
              <a:t>・女子大学生</a:t>
            </a:r>
            <a:r>
              <a:rPr lang="ja-JP" altLang="en-US" sz="2000" dirty="0"/>
              <a:t>　</a:t>
            </a:r>
            <a:r>
              <a:rPr lang="en-US" altLang="ja-JP" sz="2000" dirty="0" smtClean="0"/>
              <a:t>100</a:t>
            </a:r>
            <a:r>
              <a:rPr lang="ja-JP" altLang="en-US" sz="2000" dirty="0" smtClean="0"/>
              <a:t>人</a:t>
            </a:r>
            <a:endParaRPr lang="en-US" altLang="ja-JP" sz="2000" dirty="0"/>
          </a:p>
          <a:p>
            <a:pPr marL="0" indent="0">
              <a:buNone/>
            </a:pPr>
            <a:r>
              <a:rPr lang="ja-JP" altLang="en-US" sz="2000" dirty="0"/>
              <a:t>　　　　　　　</a:t>
            </a:r>
            <a:r>
              <a:rPr lang="ja-JP" altLang="en-US" sz="2000" dirty="0" smtClean="0"/>
              <a:t>・誕生</a:t>
            </a:r>
            <a:r>
              <a:rPr lang="ja-JP" altLang="en-US" sz="2000" dirty="0"/>
              <a:t>月</a:t>
            </a:r>
            <a:r>
              <a:rPr lang="ja-JP" altLang="en-US" sz="2000" dirty="0" smtClean="0"/>
              <a:t>が</a:t>
            </a:r>
            <a:r>
              <a:rPr lang="ja-JP" altLang="en-US" sz="2000" dirty="0"/>
              <a:t>奇数</a:t>
            </a:r>
            <a:r>
              <a:rPr lang="ja-JP" altLang="en-US" sz="2000" dirty="0" smtClean="0"/>
              <a:t>の大学生　</a:t>
            </a:r>
            <a:r>
              <a:rPr lang="en-US" altLang="ja-JP" sz="2000" dirty="0" smtClean="0"/>
              <a:t>104</a:t>
            </a:r>
            <a:r>
              <a:rPr lang="ja-JP" altLang="en-US" sz="2000" dirty="0" smtClean="0"/>
              <a:t>人</a:t>
            </a:r>
            <a:endParaRPr lang="en-US" altLang="ja-JP" sz="2000" dirty="0"/>
          </a:p>
          <a:p>
            <a:pPr>
              <a:buFont typeface="Wingdings" pitchFamily="2" charset="2"/>
              <a:buChar char="ü"/>
            </a:pPr>
            <a:r>
              <a:rPr lang="en-US" altLang="ja-JP" sz="2000" dirty="0"/>
              <a:t>t</a:t>
            </a:r>
            <a:r>
              <a:rPr lang="ja-JP" altLang="en-US" sz="2000" dirty="0"/>
              <a:t>検定</a:t>
            </a:r>
            <a:endParaRPr lang="en-US" altLang="ja-JP" sz="1800" dirty="0"/>
          </a:p>
        </p:txBody>
      </p:sp>
      <p:sp>
        <p:nvSpPr>
          <p:cNvPr id="6" name="テキスト ボックス 42"/>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仮説の検証</a:t>
            </a:r>
            <a:endParaRPr kumimoji="1" lang="en-US" altLang="ja-JP" dirty="0" smtClean="0"/>
          </a:p>
        </p:txBody>
      </p:sp>
    </p:spTree>
    <p:extLst>
      <p:ext uri="{BB962C8B-B14F-4D97-AF65-F5344CB8AC3E}">
        <p14:creationId xmlns:p14="http://schemas.microsoft.com/office/powerpoint/2010/main" val="213296490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今後の課題</a:t>
            </a:r>
            <a:endParaRPr kumimoji="1" lang="ja-JP" altLang="en-US" dirty="0"/>
          </a:p>
        </p:txBody>
      </p:sp>
      <p:sp>
        <p:nvSpPr>
          <p:cNvPr id="3" name="コンテンツ プレースホルダー 2"/>
          <p:cNvSpPr>
            <a:spLocks noGrp="1"/>
          </p:cNvSpPr>
          <p:nvPr>
            <p:ph idx="1"/>
          </p:nvPr>
        </p:nvSpPr>
        <p:spPr/>
        <p:txBody>
          <a:bodyPr/>
          <a:lstStyle/>
          <a:p>
            <a:pPr marL="0" indent="0">
              <a:buNone/>
            </a:pPr>
            <a:r>
              <a:rPr lang="ja-JP" altLang="en-US" dirty="0"/>
              <a:t>・構成を整える</a:t>
            </a:r>
          </a:p>
          <a:p>
            <a:pPr marL="0" indent="0">
              <a:buNone/>
            </a:pPr>
            <a:r>
              <a:rPr lang="ja-JP" altLang="en-US" dirty="0"/>
              <a:t>・仮説２の検証</a:t>
            </a:r>
          </a:p>
          <a:p>
            <a:pPr marL="0" indent="0">
              <a:buNone/>
            </a:pPr>
            <a:r>
              <a:rPr lang="ja-JP" altLang="en-US" dirty="0"/>
              <a:t>・インプリケーションを考える</a:t>
            </a:r>
            <a:endParaRPr lang="en-US" altLang="ja-JP" dirty="0"/>
          </a:p>
        </p:txBody>
      </p:sp>
    </p:spTree>
    <p:extLst>
      <p:ext uri="{BB962C8B-B14F-4D97-AF65-F5344CB8AC3E}">
        <p14:creationId xmlns:p14="http://schemas.microsoft.com/office/powerpoint/2010/main" val="269704736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参考文献・</a:t>
            </a:r>
            <a:r>
              <a:rPr kumimoji="1" lang="en-US" altLang="ja-JP" dirty="0" smtClean="0"/>
              <a:t>URL</a:t>
            </a:r>
            <a:endParaRPr kumimoji="1" lang="ja-JP" altLang="en-US" dirty="0"/>
          </a:p>
        </p:txBody>
      </p:sp>
      <p:sp>
        <p:nvSpPr>
          <p:cNvPr id="3" name="コンテンツ プレースホルダー 2"/>
          <p:cNvSpPr>
            <a:spLocks noGrp="1"/>
          </p:cNvSpPr>
          <p:nvPr>
            <p:ph idx="1"/>
          </p:nvPr>
        </p:nvSpPr>
        <p:spPr>
          <a:xfrm>
            <a:off x="107504" y="1600200"/>
            <a:ext cx="8939336" cy="4565104"/>
          </a:xfrm>
        </p:spPr>
        <p:txBody>
          <a:bodyPr>
            <a:normAutofit/>
          </a:bodyPr>
          <a:lstStyle/>
          <a:p>
            <a:r>
              <a:rPr lang="ja-JP" altLang="en-US" sz="1600" dirty="0"/>
              <a:t>有賀敦紀・井上淳子</a:t>
            </a:r>
            <a:r>
              <a:rPr lang="en-US" altLang="ja-JP" sz="1600" dirty="0"/>
              <a:t>(2013) </a:t>
            </a:r>
            <a:r>
              <a:rPr lang="ja-JP" altLang="en-US" sz="1600" dirty="0"/>
              <a:t>「商品の減少による希少性の操作が消費者の選好に与える影響」</a:t>
            </a:r>
            <a:r>
              <a:rPr lang="en-US" altLang="ja-JP" sz="1600" dirty="0"/>
              <a:t>『</a:t>
            </a:r>
            <a:r>
              <a:rPr lang="ja-JP" altLang="en-US" sz="1600" dirty="0"/>
              <a:t>消費者行動研究</a:t>
            </a:r>
            <a:r>
              <a:rPr lang="en-US" altLang="ja-JP" sz="1600" dirty="0"/>
              <a:t>』p1-12</a:t>
            </a:r>
          </a:p>
          <a:p>
            <a:r>
              <a:rPr lang="ja-JP" altLang="en-US" sz="1600" dirty="0"/>
              <a:t>今城周造</a:t>
            </a:r>
            <a:r>
              <a:rPr lang="en-US" altLang="ja-JP" sz="1600" dirty="0"/>
              <a:t> (2013)</a:t>
            </a:r>
            <a:r>
              <a:rPr lang="ja-JP" altLang="en-US" sz="1600" dirty="0"/>
              <a:t>「製品入手可能性の制約が購買意図に及ぼす効果 </a:t>
            </a:r>
            <a:r>
              <a:rPr lang="en-US" altLang="ja-JP" sz="1600" dirty="0"/>
              <a:t>: </a:t>
            </a:r>
            <a:r>
              <a:rPr lang="ja-JP" altLang="en-US" sz="1600" dirty="0"/>
              <a:t>リアクタンス理論による分析」</a:t>
            </a:r>
            <a:r>
              <a:rPr lang="en-US" altLang="ja-JP" sz="1600" dirty="0"/>
              <a:t>『</a:t>
            </a:r>
            <a:r>
              <a:rPr lang="ja-JP" altLang="en-US" sz="1600" dirty="0"/>
              <a:t>昭和女子大学生活心理研究所紀要 </a:t>
            </a:r>
            <a:r>
              <a:rPr lang="en-US" altLang="ja-JP" sz="1600" dirty="0"/>
              <a:t>/ </a:t>
            </a:r>
            <a:r>
              <a:rPr lang="ja-JP" altLang="en-US" sz="1600" dirty="0"/>
              <a:t>昭和女子大学生活心理研究所 </a:t>
            </a:r>
            <a:r>
              <a:rPr lang="en-US" altLang="ja-JP" sz="1600" dirty="0"/>
              <a:t>[</a:t>
            </a:r>
            <a:r>
              <a:rPr lang="ja-JP" altLang="en-US" sz="1600" dirty="0"/>
              <a:t>編</a:t>
            </a:r>
            <a:r>
              <a:rPr lang="en-US" altLang="ja-JP" sz="1600" dirty="0"/>
              <a:t>]. 』p1-10</a:t>
            </a:r>
          </a:p>
          <a:p>
            <a:r>
              <a:rPr lang="ja-JP" altLang="en-US" sz="1600" dirty="0"/>
              <a:t>鈴木寛  </a:t>
            </a:r>
            <a:r>
              <a:rPr lang="en-US" altLang="ja-JP" sz="1600" dirty="0"/>
              <a:t>(‎2008)</a:t>
            </a:r>
            <a:r>
              <a:rPr lang="ja-JP" altLang="en-US" sz="1600" dirty="0"/>
              <a:t>「限定商品に対する消費者購買行動の理論的・実証的研究」</a:t>
            </a:r>
            <a:r>
              <a:rPr lang="en-US" altLang="ja-JP" sz="1600" dirty="0"/>
              <a:t>『</a:t>
            </a:r>
            <a:r>
              <a:rPr lang="zh-TW" altLang="en-US" sz="1600"/>
              <a:t>企業研究 </a:t>
            </a:r>
            <a:r>
              <a:rPr lang="en-US" altLang="zh-TW" sz="1600" dirty="0"/>
              <a:t>/ </a:t>
            </a:r>
            <a:r>
              <a:rPr lang="zh-TW" altLang="en-US" sz="1600"/>
              <a:t>中央大学企業研究所 編</a:t>
            </a:r>
            <a:r>
              <a:rPr lang="en-US" altLang="zh-TW" sz="1600" dirty="0"/>
              <a:t>.</a:t>
            </a:r>
            <a:r>
              <a:rPr lang="en-US" altLang="ja-JP" sz="1600" dirty="0"/>
              <a:t>』</a:t>
            </a:r>
            <a:r>
              <a:rPr lang="en-US" altLang="zh-TW" sz="1600" dirty="0"/>
              <a:t> </a:t>
            </a:r>
            <a:r>
              <a:rPr lang="ja-JP" altLang="en-US" sz="1600" dirty="0"/>
              <a:t> </a:t>
            </a:r>
            <a:r>
              <a:rPr lang="en-US" altLang="ja-JP" sz="1600" dirty="0"/>
              <a:t>p201-223</a:t>
            </a:r>
            <a:r>
              <a:rPr lang="ja-JP" altLang="en-US" sz="1600" dirty="0"/>
              <a:t> </a:t>
            </a:r>
            <a:endParaRPr lang="en-US" altLang="ja-JP" sz="1600" dirty="0"/>
          </a:p>
          <a:p>
            <a:r>
              <a:rPr lang="ja-JP" altLang="en-US" sz="1600" dirty="0"/>
              <a:t>新津重幸・庄司真人 </a:t>
            </a:r>
            <a:r>
              <a:rPr lang="en-US" altLang="ja-JP" sz="1600" dirty="0"/>
              <a:t>(‎2008)『</a:t>
            </a:r>
            <a:r>
              <a:rPr lang="ja-JP" altLang="en-US" sz="1600" dirty="0"/>
              <a:t>マーケティング論</a:t>
            </a:r>
            <a:r>
              <a:rPr lang="en-US" altLang="ja-JP" sz="1600" dirty="0"/>
              <a:t>』</a:t>
            </a:r>
            <a:r>
              <a:rPr lang="ja-JP" altLang="en-US" sz="1600" dirty="0"/>
              <a:t>白桃書房</a:t>
            </a:r>
            <a:endParaRPr lang="en-US" altLang="ja-JP" sz="1600" dirty="0"/>
          </a:p>
          <a:p>
            <a:r>
              <a:rPr lang="ja-JP" altLang="en-US" sz="1600" dirty="0"/>
              <a:t>三村浩一 </a:t>
            </a:r>
            <a:r>
              <a:rPr lang="en-US" altLang="ja-JP" sz="1600" dirty="0"/>
              <a:t>(2008)</a:t>
            </a:r>
            <a:r>
              <a:rPr lang="ja-JP" altLang="en-US" sz="1600" dirty="0"/>
              <a:t>「限定品を購入する消費者像</a:t>
            </a:r>
            <a:r>
              <a:rPr lang="en-US" altLang="ja-JP" sz="1600" dirty="0"/>
              <a:t>-</a:t>
            </a:r>
            <a:r>
              <a:rPr lang="ja-JP" altLang="en-US" sz="1600" dirty="0"/>
              <a:t>心理的リアクタンス理論から見えるパーソナリティ特性」</a:t>
            </a:r>
            <a:r>
              <a:rPr lang="en-US" altLang="ja-JP" sz="1600" dirty="0"/>
              <a:t>『 </a:t>
            </a:r>
            <a:r>
              <a:rPr lang="ja-JP" altLang="en-US" sz="1600" dirty="0"/>
              <a:t>日経広告研究所報</a:t>
            </a:r>
            <a:r>
              <a:rPr lang="en-US" altLang="ja-JP" sz="1600" dirty="0"/>
              <a:t>』244</a:t>
            </a:r>
            <a:r>
              <a:rPr lang="ja-JP" altLang="en-US" sz="1600" dirty="0"/>
              <a:t>号、</a:t>
            </a:r>
            <a:r>
              <a:rPr lang="en-US" altLang="ja-JP" sz="1600" dirty="0"/>
              <a:t>p46-50</a:t>
            </a:r>
          </a:p>
          <a:p>
            <a:r>
              <a:rPr lang="ja-JP" altLang="en-US" sz="1600" dirty="0"/>
              <a:t>三村浩一 </a:t>
            </a:r>
            <a:r>
              <a:rPr lang="en-US" altLang="ja-JP" sz="1600" dirty="0"/>
              <a:t>(2009) </a:t>
            </a:r>
            <a:r>
              <a:rPr lang="ja-JP" altLang="en-US" sz="1600" dirty="0"/>
              <a:t>「学生論文 限定品を購入する消費者像</a:t>
            </a:r>
            <a:r>
              <a:rPr lang="en-US" altLang="ja-JP" sz="1600" dirty="0"/>
              <a:t>--</a:t>
            </a:r>
            <a:r>
              <a:rPr lang="ja-JP" altLang="en-US" sz="1600" dirty="0"/>
              <a:t>心理的リアクタンス理論から見えるパーソナリティ特性」</a:t>
            </a:r>
            <a:r>
              <a:rPr lang="en-US" altLang="ja-JP" sz="1600" dirty="0"/>
              <a:t>『 </a:t>
            </a:r>
            <a:r>
              <a:rPr lang="zh-TW" altLang="en-US" sz="1600"/>
              <a:t>日経広告研究所報</a:t>
            </a:r>
            <a:r>
              <a:rPr lang="en-US" altLang="zh-TW" sz="1600" dirty="0"/>
              <a:t>/ </a:t>
            </a:r>
            <a:r>
              <a:rPr lang="zh-TW" altLang="en-US" sz="1600"/>
              <a:t>日経広告研究所 </a:t>
            </a:r>
            <a:r>
              <a:rPr lang="en-US" altLang="zh-TW" sz="1600" dirty="0"/>
              <a:t>[</a:t>
            </a:r>
            <a:r>
              <a:rPr lang="zh-TW" altLang="en-US" sz="1600"/>
              <a:t>編</a:t>
            </a:r>
            <a:r>
              <a:rPr lang="en-US" altLang="zh-TW" sz="1600" dirty="0"/>
              <a:t>]</a:t>
            </a:r>
            <a:r>
              <a:rPr lang="en-US" altLang="ja-JP" sz="1600" dirty="0"/>
              <a:t>』p46-50</a:t>
            </a:r>
          </a:p>
          <a:p>
            <a:r>
              <a:rPr lang="ja-JP" altLang="en-US" sz="1600" dirty="0"/>
              <a:t>平木いくみ </a:t>
            </a:r>
            <a:r>
              <a:rPr lang="en-US" altLang="ja-JP" sz="1600" dirty="0"/>
              <a:t>(2011)</a:t>
            </a:r>
            <a:r>
              <a:rPr lang="ja-JP" altLang="en-US" sz="1600" dirty="0"/>
              <a:t>「マーケティングにおける希少性とその原因」</a:t>
            </a:r>
            <a:r>
              <a:rPr lang="en-US" altLang="ja-JP" sz="1600" dirty="0"/>
              <a:t>『</a:t>
            </a:r>
            <a:r>
              <a:rPr lang="zh-CN" altLang="en-US" sz="1600" dirty="0"/>
              <a:t>実</a:t>
            </a:r>
            <a:r>
              <a:rPr lang="zh-CN" altLang="en-US" sz="1600"/>
              <a:t>践女子大学人間社会学部紀要 </a:t>
            </a:r>
            <a:r>
              <a:rPr lang="en-US" altLang="zh-CN" sz="1600" dirty="0"/>
              <a:t>/ </a:t>
            </a:r>
            <a:r>
              <a:rPr lang="zh-CN" altLang="en-US" sz="1600"/>
              <a:t>実践女子</a:t>
            </a:r>
            <a:r>
              <a:rPr lang="zh-CN" altLang="en-US" sz="1600" dirty="0"/>
              <a:t>大</a:t>
            </a:r>
            <a:r>
              <a:rPr lang="zh-CN" altLang="en-US" sz="1600"/>
              <a:t>学 編</a:t>
            </a:r>
            <a:r>
              <a:rPr lang="en-US" altLang="zh-CN" sz="1600" dirty="0"/>
              <a:t>.</a:t>
            </a:r>
            <a:r>
              <a:rPr lang="en-US" altLang="ja-JP" sz="1600" dirty="0"/>
              <a:t>』p125-135</a:t>
            </a:r>
            <a:r>
              <a:rPr lang="ja-JP" altLang="en-US" sz="1600" dirty="0"/>
              <a:t> </a:t>
            </a:r>
            <a:endParaRPr lang="en-US" altLang="ja-JP" sz="1600" dirty="0"/>
          </a:p>
          <a:p>
            <a:r>
              <a:rPr lang="ja-JP" altLang="en-US" sz="1600" dirty="0"/>
              <a:t>“雪マジ！</a:t>
            </a:r>
            <a:r>
              <a:rPr lang="en-US" altLang="ja-JP" sz="1600" dirty="0"/>
              <a:t>19</a:t>
            </a:r>
            <a:r>
              <a:rPr lang="ja-JP" altLang="en-US" sz="1600" dirty="0"/>
              <a:t>～</a:t>
            </a:r>
            <a:r>
              <a:rPr lang="en-US" altLang="ja-JP" sz="1600" dirty="0"/>
              <a:t>SNOW MAGIC</a:t>
            </a:r>
            <a:r>
              <a:rPr lang="ja-JP" altLang="en-US" sz="1600" dirty="0"/>
              <a:t>”</a:t>
            </a:r>
            <a:r>
              <a:rPr lang="en-US" altLang="ja-JP" sz="1600" dirty="0"/>
              <a:t>. </a:t>
            </a:r>
            <a:r>
              <a:rPr lang="ja-JP" altLang="en-US" sz="1600" dirty="0"/>
              <a:t>じゃらんリサーチセンター</a:t>
            </a:r>
            <a:r>
              <a:rPr lang="en-US" altLang="ja-JP" sz="1600" dirty="0"/>
              <a:t>. www.jalan.net/yukimaji19/</a:t>
            </a:r>
          </a:p>
          <a:p>
            <a:endParaRPr lang="en-US" altLang="ja-JP" sz="1600" dirty="0"/>
          </a:p>
          <a:p>
            <a:endParaRPr lang="en-US" altLang="ja-JP" sz="1600" dirty="0"/>
          </a:p>
          <a:p>
            <a:endParaRPr lang="en-US" altLang="ja-JP" sz="1600" dirty="0"/>
          </a:p>
          <a:p>
            <a:endParaRPr lang="en-US" altLang="ja-JP" sz="1600" dirty="0"/>
          </a:p>
          <a:p>
            <a:endParaRPr lang="en-US" altLang="ja-JP" sz="1600" dirty="0"/>
          </a:p>
          <a:p>
            <a:endParaRPr kumimoji="1" lang="ja-JP" altLang="en-US" sz="1600" dirty="0"/>
          </a:p>
        </p:txBody>
      </p:sp>
    </p:spTree>
    <p:extLst>
      <p:ext uri="{BB962C8B-B14F-4D97-AF65-F5344CB8AC3E}">
        <p14:creationId xmlns:p14="http://schemas.microsoft.com/office/powerpoint/2010/main" val="216498110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3" name="コンテンツ プレースホルダー 2"/>
          <p:cNvSpPr>
            <a:spLocks noGrp="1"/>
          </p:cNvSpPr>
          <p:nvPr>
            <p:ph idx="1"/>
          </p:nvPr>
        </p:nvSpPr>
        <p:spPr>
          <a:xfrm>
            <a:off x="251520" y="1600200"/>
            <a:ext cx="8856984" cy="4525963"/>
          </a:xfrm>
        </p:spPr>
        <p:txBody>
          <a:bodyPr anchor="ctr">
            <a:normAutofit/>
          </a:bodyPr>
          <a:lstStyle/>
          <a:p>
            <a:pPr marL="0" indent="0" algn="ctr">
              <a:buNone/>
            </a:pPr>
            <a:r>
              <a:rPr kumimoji="1" lang="ja-JP" altLang="en-US" sz="4800" dirty="0" smtClean="0"/>
              <a:t>ご清聴ありがとうございました。</a:t>
            </a:r>
            <a:endParaRPr kumimoji="1" lang="ja-JP" altLang="en-US" sz="4800" dirty="0"/>
          </a:p>
        </p:txBody>
      </p:sp>
    </p:spTree>
    <p:extLst>
      <p:ext uri="{BB962C8B-B14F-4D97-AF65-F5344CB8AC3E}">
        <p14:creationId xmlns:p14="http://schemas.microsoft.com/office/powerpoint/2010/main" val="40390312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6632"/>
            <a:ext cx="8229600" cy="1143000"/>
          </a:xfrm>
        </p:spPr>
        <p:txBody>
          <a:bodyPr/>
          <a:lstStyle/>
          <a:p>
            <a:r>
              <a:rPr kumimoji="1" lang="ja-JP" altLang="en-US" dirty="0" smtClean="0"/>
              <a:t>５つの限定</a:t>
            </a:r>
            <a:endParaRPr kumimoji="1" lang="ja-JP" altLang="en-US" dirty="0"/>
          </a:p>
        </p:txBody>
      </p:sp>
      <p:sp>
        <p:nvSpPr>
          <p:cNvPr id="19" name="コンテンツ プレースホルダー 2"/>
          <p:cNvSpPr>
            <a:spLocks noGrp="1"/>
          </p:cNvSpPr>
          <p:nvPr>
            <p:ph idx="1"/>
          </p:nvPr>
        </p:nvSpPr>
        <p:spPr>
          <a:xfrm>
            <a:off x="1265159" y="5157192"/>
            <a:ext cx="6710579" cy="1152872"/>
          </a:xfrm>
          <a:solidFill>
            <a:schemeClr val="bg1"/>
          </a:solidFill>
          <a:ln w="28575">
            <a:solidFill>
              <a:schemeClr val="tx1"/>
            </a:solidFill>
          </a:ln>
        </p:spPr>
        <p:txBody>
          <a:bodyPr anchor="ctr">
            <a:normAutofit/>
          </a:bodyPr>
          <a:lstStyle/>
          <a:p>
            <a:pPr marL="0" indent="0" algn="ctr">
              <a:buNone/>
            </a:pPr>
            <a:r>
              <a:rPr lang="ja-JP" altLang="en-US" sz="2400" dirty="0"/>
              <a:t>限定の種類の中でも研究されていない</a:t>
            </a:r>
            <a:endParaRPr kumimoji="1" lang="en-US" altLang="ja-JP" sz="2400" b="1" dirty="0"/>
          </a:p>
          <a:p>
            <a:pPr marL="0" indent="0" algn="ctr">
              <a:buNone/>
            </a:pPr>
            <a:r>
              <a:rPr kumimoji="1" lang="ja-JP" altLang="en-US" sz="2400" b="1" dirty="0"/>
              <a:t>顧客限定</a:t>
            </a:r>
            <a:r>
              <a:rPr lang="ja-JP" altLang="en-US" sz="2400" dirty="0"/>
              <a:t>に着目！！！</a:t>
            </a:r>
            <a:endParaRPr kumimoji="1" lang="ja-JP" altLang="en-US" sz="2400" b="1" dirty="0"/>
          </a:p>
        </p:txBody>
      </p:sp>
      <p:sp>
        <p:nvSpPr>
          <p:cNvPr id="10" name="テキスト ボックス 8"/>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現状分析</a:t>
            </a:r>
            <a:endParaRPr kumimoji="1" lang="en-US" altLang="ja-JP" dirty="0" smtClean="0"/>
          </a:p>
        </p:txBody>
      </p:sp>
      <p:grpSp>
        <p:nvGrpSpPr>
          <p:cNvPr id="3" name="グループ化 2"/>
          <p:cNvGrpSpPr/>
          <p:nvPr/>
        </p:nvGrpSpPr>
        <p:grpSpPr>
          <a:xfrm>
            <a:off x="1236073" y="1075942"/>
            <a:ext cx="3020200" cy="2360079"/>
            <a:chOff x="732303" y="1075048"/>
            <a:chExt cx="3020200" cy="2360079"/>
          </a:xfrm>
        </p:grpSpPr>
        <p:sp>
          <p:nvSpPr>
            <p:cNvPr id="16" name="角丸四角形 2"/>
            <p:cNvSpPr/>
            <p:nvPr/>
          </p:nvSpPr>
          <p:spPr>
            <a:xfrm>
              <a:off x="732303" y="1418903"/>
              <a:ext cx="3020200" cy="201622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数量限定</a:t>
              </a:r>
              <a:endParaRPr lang="en-US" altLang="ja-JP" sz="2400" dirty="0">
                <a:solidFill>
                  <a:schemeClr val="tx1"/>
                </a:solidFill>
              </a:endParaRPr>
            </a:p>
            <a:p>
              <a:pPr algn="ctr"/>
              <a:r>
                <a:rPr lang="ja-JP" altLang="en-US" sz="2400" dirty="0" smtClean="0">
                  <a:solidFill>
                    <a:schemeClr val="tx1"/>
                  </a:solidFill>
                </a:rPr>
                <a:t>期間</a:t>
              </a:r>
              <a:r>
                <a:rPr lang="ja-JP" altLang="en-US" sz="2400" dirty="0">
                  <a:solidFill>
                    <a:schemeClr val="tx1"/>
                  </a:solidFill>
                </a:rPr>
                <a:t>限定</a:t>
              </a:r>
              <a:endParaRPr lang="en-US" altLang="ja-JP" sz="2400" dirty="0">
                <a:solidFill>
                  <a:schemeClr val="tx1"/>
                </a:solidFill>
              </a:endParaRPr>
            </a:p>
            <a:p>
              <a:pPr algn="ctr"/>
              <a:r>
                <a:rPr lang="ja-JP" altLang="en-US" sz="2400" dirty="0" smtClean="0">
                  <a:solidFill>
                    <a:schemeClr val="tx1"/>
                  </a:solidFill>
                </a:rPr>
                <a:t>地方</a:t>
              </a:r>
              <a:r>
                <a:rPr lang="ja-JP" altLang="en-US" sz="2400" dirty="0">
                  <a:solidFill>
                    <a:schemeClr val="tx1"/>
                  </a:solidFill>
                </a:rPr>
                <a:t>限定</a:t>
              </a:r>
              <a:endParaRPr lang="en-US" altLang="ja-JP" sz="2400" dirty="0">
                <a:solidFill>
                  <a:schemeClr val="tx1"/>
                </a:solidFill>
              </a:endParaRPr>
            </a:p>
            <a:p>
              <a:pPr algn="ctr"/>
              <a:r>
                <a:rPr lang="ja-JP" altLang="en-US" sz="2400" dirty="0" smtClean="0">
                  <a:solidFill>
                    <a:schemeClr val="tx1"/>
                  </a:solidFill>
                </a:rPr>
                <a:t>チャネル限定</a:t>
              </a:r>
              <a:endParaRPr kumimoji="1" lang="ja-JP" altLang="en-US" sz="2400" dirty="0">
                <a:solidFill>
                  <a:schemeClr val="tx1"/>
                </a:solidFill>
              </a:endParaRPr>
            </a:p>
          </p:txBody>
        </p:sp>
        <p:sp>
          <p:nvSpPr>
            <p:cNvPr id="17" name="角丸四角形 4"/>
            <p:cNvSpPr/>
            <p:nvPr/>
          </p:nvSpPr>
          <p:spPr>
            <a:xfrm>
              <a:off x="1506171" y="1075048"/>
              <a:ext cx="1440160" cy="50405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商品</a:t>
              </a:r>
              <a:endParaRPr kumimoji="1" lang="ja-JP" altLang="en-US" dirty="0">
                <a:solidFill>
                  <a:schemeClr val="tx1"/>
                </a:solidFill>
              </a:endParaRPr>
            </a:p>
          </p:txBody>
        </p:sp>
      </p:grpSp>
      <p:sp>
        <p:nvSpPr>
          <p:cNvPr id="21" name="テキスト ボックス 10"/>
          <p:cNvSpPr txBox="1"/>
          <p:nvPr/>
        </p:nvSpPr>
        <p:spPr>
          <a:xfrm>
            <a:off x="2627784" y="3475624"/>
            <a:ext cx="6192688" cy="307777"/>
          </a:xfrm>
          <a:prstGeom prst="rect">
            <a:avLst/>
          </a:prstGeom>
          <a:noFill/>
        </p:spPr>
        <p:txBody>
          <a:bodyPr wrap="square" rtlCol="0">
            <a:spAutoFit/>
          </a:bodyPr>
          <a:lstStyle/>
          <a:p>
            <a:pPr algn="r"/>
            <a:r>
              <a:rPr lang="ja-JP" altLang="en-US" sz="1400" dirty="0" smtClean="0"/>
              <a:t>三村浩一</a:t>
            </a:r>
            <a:r>
              <a:rPr lang="en-US" altLang="ja-JP" sz="1400" dirty="0" smtClean="0"/>
              <a:t>(2008)</a:t>
            </a:r>
            <a:endParaRPr lang="ja-JP" altLang="en-US" sz="1400" dirty="0"/>
          </a:p>
        </p:txBody>
      </p:sp>
      <p:sp>
        <p:nvSpPr>
          <p:cNvPr id="22" name="1 つの角を切り取った四角形 11"/>
          <p:cNvSpPr/>
          <p:nvPr/>
        </p:nvSpPr>
        <p:spPr>
          <a:xfrm>
            <a:off x="1236073" y="3979105"/>
            <a:ext cx="6768752" cy="1034071"/>
          </a:xfrm>
          <a:prstGeom prst="snip1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ja-JP" altLang="en-US" sz="1400" b="1" dirty="0">
                <a:solidFill>
                  <a:schemeClr val="tx1"/>
                </a:solidFill>
              </a:rPr>
              <a:t>顧客限定商品</a:t>
            </a:r>
            <a:r>
              <a:rPr lang="ja-JP" altLang="en-US" sz="1400" dirty="0">
                <a:solidFill>
                  <a:prstClr val="black"/>
                </a:solidFill>
              </a:rPr>
              <a:t>は、商品ではなくその</a:t>
            </a:r>
            <a:r>
              <a:rPr lang="ja-JP" altLang="en-US" sz="1400" u="sng" dirty="0">
                <a:solidFill>
                  <a:schemeClr val="tx1"/>
                </a:solidFill>
              </a:rPr>
              <a:t>買い手</a:t>
            </a:r>
            <a:r>
              <a:rPr lang="ja-JP" altLang="en-US" sz="1400" dirty="0">
                <a:solidFill>
                  <a:prstClr val="black"/>
                </a:solidFill>
              </a:rPr>
              <a:t>である焦点が当てられており、上記の４種類の限定商品とは性質を異にすることから本稿では研究対象から</a:t>
            </a:r>
            <a:r>
              <a:rPr lang="ja-JP" altLang="en-US" sz="1400" dirty="0">
                <a:solidFill>
                  <a:srgbClr val="FF0000"/>
                </a:solidFill>
              </a:rPr>
              <a:t>除外</a:t>
            </a:r>
            <a:r>
              <a:rPr lang="ja-JP" altLang="en-US" sz="1400" dirty="0">
                <a:solidFill>
                  <a:prstClr val="black"/>
                </a:solidFill>
              </a:rPr>
              <a:t>した。</a:t>
            </a:r>
            <a:endParaRPr lang="en-US" altLang="ja-JP" sz="1400" dirty="0">
              <a:solidFill>
                <a:prstClr val="black"/>
              </a:solidFill>
            </a:endParaRPr>
          </a:p>
          <a:p>
            <a:pPr lvl="0" algn="r"/>
            <a:r>
              <a:rPr lang="ja-JP" altLang="en-US" sz="1200" dirty="0" smtClean="0">
                <a:solidFill>
                  <a:prstClr val="black"/>
                </a:solidFill>
              </a:rPr>
              <a:t>鈴木</a:t>
            </a:r>
            <a:r>
              <a:rPr lang="en-US" altLang="ja-JP" sz="1200" dirty="0" smtClean="0">
                <a:solidFill>
                  <a:prstClr val="black"/>
                </a:solidFill>
              </a:rPr>
              <a:t>(</a:t>
            </a:r>
            <a:r>
              <a:rPr lang="en-US" altLang="ja-JP" sz="1200" dirty="0">
                <a:solidFill>
                  <a:prstClr val="black"/>
                </a:solidFill>
              </a:rPr>
              <a:t>2008</a:t>
            </a:r>
            <a:r>
              <a:rPr lang="en-US" altLang="ja-JP" sz="1200" dirty="0" smtClean="0">
                <a:solidFill>
                  <a:prstClr val="black"/>
                </a:solidFill>
              </a:rPr>
              <a:t>)</a:t>
            </a:r>
            <a:endParaRPr lang="en-US" altLang="ja-JP" sz="1200" dirty="0">
              <a:solidFill>
                <a:prstClr val="black"/>
              </a:solidFill>
            </a:endParaRPr>
          </a:p>
        </p:txBody>
      </p:sp>
      <p:grpSp>
        <p:nvGrpSpPr>
          <p:cNvPr id="4" name="グループ化 3"/>
          <p:cNvGrpSpPr/>
          <p:nvPr/>
        </p:nvGrpSpPr>
        <p:grpSpPr>
          <a:xfrm>
            <a:off x="4984625" y="1056892"/>
            <a:ext cx="3020200" cy="2384151"/>
            <a:chOff x="4504128" y="1086980"/>
            <a:chExt cx="3020200" cy="2384151"/>
          </a:xfrm>
        </p:grpSpPr>
        <p:sp>
          <p:nvSpPr>
            <p:cNvPr id="27" name="角丸四角形 13"/>
            <p:cNvSpPr/>
            <p:nvPr/>
          </p:nvSpPr>
          <p:spPr>
            <a:xfrm>
              <a:off x="4504128" y="1454907"/>
              <a:ext cx="3020200" cy="201622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a:solidFill>
                    <a:schemeClr val="tx1"/>
                  </a:solidFill>
                </a:rPr>
                <a:t>顧客限定</a:t>
              </a:r>
              <a:endParaRPr lang="en-US" altLang="ja-JP" sz="3600" b="1" dirty="0">
                <a:solidFill>
                  <a:schemeClr val="tx1"/>
                </a:solidFill>
              </a:endParaRPr>
            </a:p>
          </p:txBody>
        </p:sp>
        <p:sp>
          <p:nvSpPr>
            <p:cNvPr id="20" name="角丸四角形 14"/>
            <p:cNvSpPr/>
            <p:nvPr/>
          </p:nvSpPr>
          <p:spPr>
            <a:xfrm>
              <a:off x="5292080" y="1086980"/>
              <a:ext cx="1440160" cy="50405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u="sng" dirty="0" smtClean="0">
                  <a:solidFill>
                    <a:schemeClr val="tx1"/>
                  </a:solidFill>
                </a:rPr>
                <a:t>消費者</a:t>
              </a:r>
              <a:endParaRPr kumimoji="1" lang="ja-JP" altLang="en-US" u="sng" dirty="0">
                <a:solidFill>
                  <a:schemeClr val="tx1"/>
                </a:solidFill>
              </a:endParaRPr>
            </a:p>
          </p:txBody>
        </p:sp>
        <p:sp>
          <p:nvSpPr>
            <p:cNvPr id="23" name="円/楕円 12"/>
            <p:cNvSpPr/>
            <p:nvPr/>
          </p:nvSpPr>
          <p:spPr>
            <a:xfrm>
              <a:off x="4892402" y="1814947"/>
              <a:ext cx="2271886" cy="122413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FF0000"/>
                </a:solidFill>
              </a:endParaRPr>
            </a:p>
          </p:txBody>
        </p:sp>
      </p:grpSp>
    </p:spTree>
    <p:extLst>
      <p:ext uri="{BB962C8B-B14F-4D97-AF65-F5344CB8AC3E}">
        <p14:creationId xmlns:p14="http://schemas.microsoft.com/office/powerpoint/2010/main" val="3654697220"/>
      </p:ext>
    </p:extLst>
  </p:cSld>
  <p:clrMapOvr>
    <a:masterClrMapping/>
  </p:clrMapOvr>
  <mc:AlternateContent xmlns:mc="http://schemas.openxmlformats.org/markup-compatibility/2006" xmlns:p14="http://schemas.microsoft.com/office/powerpoint/2010/main">
    <mc:Choice Requires="p14">
      <p:transition spd="slow" p14:dur="2000" advTm="412"/>
    </mc:Choice>
    <mc:Fallback xmlns="">
      <p:transition spd="slow" advTm="412"/>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顧客限定とは</a:t>
            </a:r>
            <a:endParaRPr kumimoji="1" lang="ja-JP" altLang="en-US" dirty="0"/>
          </a:p>
        </p:txBody>
      </p:sp>
      <p:sp>
        <p:nvSpPr>
          <p:cNvPr id="13" name="角丸四角形吹き出し 12"/>
          <p:cNvSpPr/>
          <p:nvPr/>
        </p:nvSpPr>
        <p:spPr>
          <a:xfrm>
            <a:off x="1715214" y="3212976"/>
            <a:ext cx="7128792" cy="1469228"/>
          </a:xfrm>
          <a:prstGeom prst="wedgeRoundRectCallout">
            <a:avLst>
              <a:gd name="adj1" fmla="val -58158"/>
              <a:gd name="adj2" fmla="val 9092"/>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ja-JP" sz="300" dirty="0">
              <a:solidFill>
                <a:schemeClr val="tx1"/>
              </a:solidFill>
            </a:endParaRPr>
          </a:p>
          <a:p>
            <a:r>
              <a:rPr lang="ja-JP" altLang="en-US" sz="1600" dirty="0">
                <a:solidFill>
                  <a:schemeClr val="tx1"/>
                </a:solidFill>
              </a:rPr>
              <a:t>なぜ顧客限定をするのか</a:t>
            </a:r>
            <a:endParaRPr lang="en-US" altLang="ja-JP" sz="1600" dirty="0">
              <a:solidFill>
                <a:schemeClr val="tx1"/>
              </a:solidFill>
            </a:endParaRPr>
          </a:p>
          <a:p>
            <a:r>
              <a:rPr lang="ja-JP" altLang="en-US" sz="1400" dirty="0">
                <a:solidFill>
                  <a:schemeClr val="tx1"/>
                </a:solidFill>
              </a:rPr>
              <a:t>①販売ターゲットの囲い込み</a:t>
            </a:r>
            <a:endParaRPr lang="en-US" altLang="ja-JP" sz="1400" dirty="0">
              <a:solidFill>
                <a:schemeClr val="tx1"/>
              </a:solidFill>
            </a:endParaRPr>
          </a:p>
          <a:p>
            <a:r>
              <a:rPr lang="ja-JP" altLang="en-US" sz="1400" dirty="0">
                <a:solidFill>
                  <a:schemeClr val="tx1"/>
                </a:solidFill>
              </a:rPr>
              <a:t>　→対象の顧客にあったサービスや商品を提供する</a:t>
            </a:r>
            <a:endParaRPr lang="en-US" altLang="ja-JP" sz="1400" dirty="0">
              <a:solidFill>
                <a:schemeClr val="tx1"/>
              </a:solidFill>
            </a:endParaRPr>
          </a:p>
          <a:p>
            <a:r>
              <a:rPr lang="ja-JP" altLang="en-US" sz="1400" dirty="0">
                <a:solidFill>
                  <a:schemeClr val="tx1"/>
                </a:solidFill>
              </a:rPr>
              <a:t>②需要変動の対応策</a:t>
            </a:r>
            <a:endParaRPr lang="en-US" altLang="ja-JP" sz="1400" dirty="0">
              <a:solidFill>
                <a:schemeClr val="tx1"/>
              </a:solidFill>
            </a:endParaRPr>
          </a:p>
          <a:p>
            <a:r>
              <a:rPr lang="ja-JP" altLang="en-US" sz="1400" dirty="0">
                <a:solidFill>
                  <a:schemeClr val="tx1"/>
                </a:solidFill>
              </a:rPr>
              <a:t>　→移り変わる需要へのアプローチ</a:t>
            </a:r>
            <a:endParaRPr lang="en-US" altLang="ja-JP" sz="1400" dirty="0">
              <a:solidFill>
                <a:schemeClr val="tx1"/>
              </a:solidFill>
            </a:endParaRPr>
          </a:p>
          <a:p>
            <a:pPr algn="r"/>
            <a:r>
              <a:rPr lang="ja-JP" altLang="en-US" sz="1100" dirty="0">
                <a:solidFill>
                  <a:schemeClr val="tx1"/>
                </a:solidFill>
              </a:rPr>
              <a:t>三村浩一　「限定品を購入する消費者像」日経広告研究所報</a:t>
            </a:r>
            <a:endParaRPr lang="en-US" altLang="ja-JP" sz="1100" dirty="0">
              <a:solidFill>
                <a:schemeClr val="tx1"/>
              </a:solidFill>
            </a:endParaRPr>
          </a:p>
        </p:txBody>
      </p:sp>
      <p:pic>
        <p:nvPicPr>
          <p:cNvPr id="2052" name="Picture 4" descr="http://kids.wanpug.com/illust/illust356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402896" y="3717032"/>
            <a:ext cx="1103275" cy="1063590"/>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10"/>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現状分析</a:t>
            </a:r>
            <a:endParaRPr kumimoji="1" lang="en-US" altLang="ja-JP" dirty="0" smtClean="0"/>
          </a:p>
        </p:txBody>
      </p:sp>
      <p:sp>
        <p:nvSpPr>
          <p:cNvPr id="11" name="角丸四角形吹き出し 10"/>
          <p:cNvSpPr/>
          <p:nvPr/>
        </p:nvSpPr>
        <p:spPr>
          <a:xfrm>
            <a:off x="323528" y="1638078"/>
            <a:ext cx="7056784" cy="1368152"/>
          </a:xfrm>
          <a:prstGeom prst="wedgeRoundRectCallout">
            <a:avLst>
              <a:gd name="adj1" fmla="val 60443"/>
              <a:gd name="adj2" fmla="val -846"/>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ct val="20000"/>
              </a:spcBef>
            </a:pPr>
            <a:endParaRPr lang="en-US" altLang="ja-JP" sz="1600" dirty="0" smtClean="0">
              <a:solidFill>
                <a:prstClr val="black"/>
              </a:solidFill>
            </a:endParaRPr>
          </a:p>
          <a:p>
            <a:pPr lvl="0">
              <a:spcBef>
                <a:spcPct val="20000"/>
              </a:spcBef>
            </a:pPr>
            <a:r>
              <a:rPr lang="ja-JP" altLang="en-US" sz="1600" dirty="0" smtClean="0">
                <a:solidFill>
                  <a:prstClr val="black"/>
                </a:solidFill>
              </a:rPr>
              <a:t>ホテル</a:t>
            </a:r>
            <a:r>
              <a:rPr lang="ja-JP" altLang="en-US" sz="1600" dirty="0">
                <a:solidFill>
                  <a:prstClr val="black"/>
                </a:solidFill>
              </a:rPr>
              <a:t>のレディースプランや、会員限定 の通信販売などが当てはまる。 この手法により、 企業はターゲットを絞り顧客の囲い込みを図ること。</a:t>
            </a:r>
            <a:endParaRPr lang="en-US" altLang="ja-JP" sz="1600" dirty="0">
              <a:solidFill>
                <a:prstClr val="black"/>
              </a:solidFill>
            </a:endParaRPr>
          </a:p>
          <a:p>
            <a:pPr lvl="0" algn="r">
              <a:spcBef>
                <a:spcPct val="20000"/>
              </a:spcBef>
            </a:pPr>
            <a:r>
              <a:rPr lang="ja-JP" altLang="en-US" sz="1200" dirty="0">
                <a:solidFill>
                  <a:prstClr val="black"/>
                </a:solidFill>
              </a:rPr>
              <a:t>鈴木寛（</a:t>
            </a:r>
            <a:r>
              <a:rPr lang="en-US" altLang="ja-JP" sz="1200" dirty="0">
                <a:solidFill>
                  <a:prstClr val="black"/>
                </a:solidFill>
              </a:rPr>
              <a:t>2008</a:t>
            </a:r>
            <a:r>
              <a:rPr lang="ja-JP" altLang="en-US" sz="1200" dirty="0">
                <a:solidFill>
                  <a:prstClr val="black"/>
                </a:solidFill>
              </a:rPr>
              <a:t>）</a:t>
            </a:r>
            <a:endParaRPr lang="en-US" altLang="ja-JP" sz="1200" dirty="0">
              <a:solidFill>
                <a:prstClr val="black"/>
              </a:solidFill>
            </a:endParaRPr>
          </a:p>
          <a:p>
            <a:pPr lvl="0" algn="r">
              <a:spcBef>
                <a:spcPct val="20000"/>
              </a:spcBef>
            </a:pPr>
            <a:r>
              <a:rPr lang="ja-JP" altLang="en-US" sz="1200" dirty="0">
                <a:solidFill>
                  <a:prstClr val="black"/>
                </a:solidFill>
              </a:rPr>
              <a:t>限定商品に対する消費者購買行動の理論的・実証的研究</a:t>
            </a:r>
          </a:p>
          <a:p>
            <a:pPr lvl="0" algn="r">
              <a:spcBef>
                <a:spcPct val="20000"/>
              </a:spcBef>
            </a:pPr>
            <a:endParaRPr lang="en-US" altLang="ja-JP" sz="1900" dirty="0">
              <a:solidFill>
                <a:prstClr val="black"/>
              </a:solidFill>
            </a:endParaRPr>
          </a:p>
        </p:txBody>
      </p:sp>
      <p:pic>
        <p:nvPicPr>
          <p:cNvPr id="12" name="Picture 9" descr="人物・おじさんのイラスト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2583" y="1799510"/>
            <a:ext cx="1163649" cy="1152128"/>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6"/>
          <p:cNvSpPr txBox="1"/>
          <p:nvPr/>
        </p:nvSpPr>
        <p:spPr>
          <a:xfrm>
            <a:off x="1637949" y="5229200"/>
            <a:ext cx="6228141" cy="984885"/>
          </a:xfrm>
          <a:prstGeom prst="rect">
            <a:avLst/>
          </a:prstGeom>
          <a:noFill/>
        </p:spPr>
        <p:txBody>
          <a:bodyPr wrap="square" rtlCol="0">
            <a:spAutoFit/>
          </a:bodyPr>
          <a:lstStyle/>
          <a:p>
            <a:pPr lvl="0" algn="ctr"/>
            <a:r>
              <a:rPr lang="ja-JP" altLang="en-US" sz="2000" dirty="0">
                <a:solidFill>
                  <a:prstClr val="black"/>
                </a:solidFill>
              </a:rPr>
              <a:t>全対象から</a:t>
            </a:r>
            <a:r>
              <a:rPr lang="en-US" altLang="ja-JP" sz="2000" dirty="0">
                <a:solidFill>
                  <a:prstClr val="black"/>
                </a:solidFill>
              </a:rPr>
              <a:t> </a:t>
            </a:r>
            <a:r>
              <a:rPr lang="ja-JP" altLang="en-US" sz="2000" dirty="0">
                <a:solidFill>
                  <a:prstClr val="black"/>
                </a:solidFill>
              </a:rPr>
              <a:t>ターゲットを囲って</a:t>
            </a:r>
            <a:endParaRPr lang="en-US" altLang="ja-JP" sz="2000" dirty="0">
              <a:solidFill>
                <a:prstClr val="black"/>
              </a:solidFill>
            </a:endParaRPr>
          </a:p>
          <a:p>
            <a:pPr lvl="0" algn="ctr"/>
            <a:r>
              <a:rPr lang="ja-JP" altLang="en-US" sz="2000" dirty="0">
                <a:solidFill>
                  <a:prstClr val="black"/>
                </a:solidFill>
              </a:rPr>
              <a:t>特典サービスや割引を行うこと</a:t>
            </a:r>
            <a:endParaRPr lang="en-US" altLang="ja-JP" sz="2000" dirty="0">
              <a:solidFill>
                <a:prstClr val="black"/>
              </a:solidFill>
            </a:endParaRPr>
          </a:p>
          <a:p>
            <a:endParaRPr kumimoji="1" lang="ja-JP" altLang="en-US" dirty="0"/>
          </a:p>
        </p:txBody>
      </p:sp>
      <p:sp>
        <p:nvSpPr>
          <p:cNvPr id="15" name="正方形/長方形 7"/>
          <p:cNvSpPr/>
          <p:nvPr/>
        </p:nvSpPr>
        <p:spPr>
          <a:xfrm>
            <a:off x="1115616" y="5157192"/>
            <a:ext cx="7272808" cy="86409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4116813175"/>
      </p:ext>
    </p:extLst>
  </p:cSld>
  <p:clrMapOvr>
    <a:masterClrMapping/>
  </p:clrMapOvr>
  <mc:AlternateContent xmlns:mc="http://schemas.openxmlformats.org/markup-compatibility/2006" xmlns:p14="http://schemas.microsoft.com/office/powerpoint/2010/main">
    <mc:Choice Requires="p14">
      <p:transition spd="slow" p14:dur="2000" advTm="323"/>
    </mc:Choice>
    <mc:Fallback xmlns="">
      <p:transition spd="slow" advTm="323"/>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研究対象の顧客</a:t>
            </a:r>
            <a:r>
              <a:rPr kumimoji="1" lang="ja-JP" altLang="en-US" dirty="0" smtClean="0"/>
              <a:t>限定</a:t>
            </a:r>
            <a:endParaRPr kumimoji="1" lang="ja-JP" altLang="en-US" dirty="0"/>
          </a:p>
        </p:txBody>
      </p:sp>
      <p:sp>
        <p:nvSpPr>
          <p:cNvPr id="3" name="コンテンツ プレースホルダー 2"/>
          <p:cNvSpPr>
            <a:spLocks noGrp="1"/>
          </p:cNvSpPr>
          <p:nvPr>
            <p:ph idx="1"/>
          </p:nvPr>
        </p:nvSpPr>
        <p:spPr>
          <a:xfrm>
            <a:off x="457200" y="1340768"/>
            <a:ext cx="8229600" cy="4525963"/>
          </a:xfrm>
        </p:spPr>
        <p:txBody>
          <a:bodyPr>
            <a:normAutofit/>
          </a:bodyPr>
          <a:lstStyle/>
          <a:p>
            <a:pPr marL="0" indent="0">
              <a:buNone/>
            </a:pPr>
            <a:r>
              <a:rPr lang="ja-JP" altLang="en-US" dirty="0"/>
              <a:t>事例</a:t>
            </a:r>
            <a:endParaRPr lang="en-US" altLang="ja-JP" dirty="0"/>
          </a:p>
          <a:p>
            <a:r>
              <a:rPr lang="ja-JP" altLang="en-US" dirty="0"/>
              <a:t>学生大盛り</a:t>
            </a:r>
            <a:r>
              <a:rPr lang="ja-JP" altLang="en-US" dirty="0" smtClean="0"/>
              <a:t>サービス</a:t>
            </a:r>
            <a:endParaRPr lang="en-US" altLang="ja-JP" dirty="0"/>
          </a:p>
          <a:p>
            <a:r>
              <a:rPr kumimoji="1" lang="ja-JP" altLang="en-US" dirty="0"/>
              <a:t>女子</a:t>
            </a:r>
            <a:r>
              <a:rPr lang="ja-JP" altLang="en-US" dirty="0"/>
              <a:t>会</a:t>
            </a:r>
            <a:r>
              <a:rPr lang="ja-JP" altLang="en-US" dirty="0" smtClean="0"/>
              <a:t>コース</a:t>
            </a:r>
            <a:endParaRPr kumimoji="1" lang="en-US" altLang="ja-JP" dirty="0"/>
          </a:p>
          <a:p>
            <a:r>
              <a:rPr lang="ja-JP" altLang="en-US" dirty="0"/>
              <a:t>シニア限定割引</a:t>
            </a:r>
            <a:endParaRPr lang="en-US" altLang="ja-JP" dirty="0"/>
          </a:p>
          <a:p>
            <a:pPr marL="0" indent="0">
              <a:buNone/>
            </a:pPr>
            <a:endParaRPr kumimoji="1" lang="en-US" altLang="ja-JP" dirty="0" smtClean="0"/>
          </a:p>
          <a:p>
            <a:pPr marL="0" indent="0">
              <a:buNone/>
            </a:pPr>
            <a:endParaRPr kumimoji="1" lang="en-US" altLang="ja-JP" dirty="0"/>
          </a:p>
        </p:txBody>
      </p:sp>
      <p:sp>
        <p:nvSpPr>
          <p:cNvPr id="5" name="正方形/長方形 4"/>
          <p:cNvSpPr/>
          <p:nvPr/>
        </p:nvSpPr>
        <p:spPr>
          <a:xfrm>
            <a:off x="918745" y="4367758"/>
            <a:ext cx="7344816" cy="1800200"/>
          </a:xfrm>
          <a:prstGeom prst="rect">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20000"/>
              </a:spcBef>
            </a:pPr>
            <a:r>
              <a:rPr lang="ja-JP" altLang="en-US" sz="2800" dirty="0">
                <a:solidFill>
                  <a:prstClr val="black"/>
                </a:solidFill>
              </a:rPr>
              <a:t>⇒性質が変えられない</a:t>
            </a:r>
            <a:r>
              <a:rPr lang="en-US" altLang="ja-JP" sz="2800" dirty="0">
                <a:solidFill>
                  <a:prstClr val="black"/>
                </a:solidFill>
              </a:rPr>
              <a:t> </a:t>
            </a:r>
            <a:r>
              <a:rPr lang="ja-JP" altLang="en-US" sz="2800" dirty="0">
                <a:solidFill>
                  <a:prstClr val="black"/>
                </a:solidFill>
              </a:rPr>
              <a:t>限定対象条件</a:t>
            </a:r>
            <a:endParaRPr lang="en-US" altLang="ja-JP" sz="2800" dirty="0">
              <a:solidFill>
                <a:prstClr val="black"/>
              </a:solidFill>
            </a:endParaRPr>
          </a:p>
          <a:p>
            <a:pPr>
              <a:spcBef>
                <a:spcPct val="20000"/>
              </a:spcBef>
            </a:pPr>
            <a:r>
              <a:rPr lang="ja-JP" altLang="en-US" sz="2800" dirty="0">
                <a:solidFill>
                  <a:prstClr val="black"/>
                </a:solidFill>
              </a:rPr>
              <a:t>　</a:t>
            </a:r>
            <a:r>
              <a:rPr lang="en-US" altLang="ja-JP" sz="2800" dirty="0" smtClean="0">
                <a:solidFill>
                  <a:prstClr val="black"/>
                </a:solidFill>
              </a:rPr>
              <a:t>(</a:t>
            </a:r>
            <a:r>
              <a:rPr lang="ja-JP" altLang="en-US" sz="2800" dirty="0" smtClean="0">
                <a:solidFill>
                  <a:prstClr val="black"/>
                </a:solidFill>
              </a:rPr>
              <a:t>意思</a:t>
            </a:r>
            <a:r>
              <a:rPr lang="ja-JP" altLang="en-US" sz="2800" dirty="0">
                <a:solidFill>
                  <a:prstClr val="black"/>
                </a:solidFill>
              </a:rPr>
              <a:t>があっても限定の条件と一致して</a:t>
            </a:r>
            <a:endParaRPr lang="en-US" altLang="ja-JP" sz="2800" dirty="0">
              <a:solidFill>
                <a:prstClr val="black"/>
              </a:solidFill>
            </a:endParaRPr>
          </a:p>
          <a:p>
            <a:pPr>
              <a:spcBef>
                <a:spcPct val="20000"/>
              </a:spcBef>
            </a:pPr>
            <a:r>
              <a:rPr lang="ja-JP" altLang="en-US" sz="2800" dirty="0">
                <a:solidFill>
                  <a:prstClr val="black"/>
                </a:solidFill>
              </a:rPr>
              <a:t>　　いなければ限定の対象になれない</a:t>
            </a:r>
            <a:r>
              <a:rPr lang="en-US" altLang="ja-JP" sz="2800" dirty="0" smtClean="0">
                <a:solidFill>
                  <a:prstClr val="black"/>
                </a:solidFill>
              </a:rPr>
              <a:t>)</a:t>
            </a:r>
            <a:endParaRPr lang="en-US" altLang="ja-JP" sz="2800" dirty="0">
              <a:solidFill>
                <a:prstClr val="black"/>
              </a:solidFill>
            </a:endParaRPr>
          </a:p>
        </p:txBody>
      </p:sp>
      <p:pic>
        <p:nvPicPr>
          <p:cNvPr id="1028" name="Picture 4" descr="http://4.bp.blogspot.com/-IhUdR1N8JM4/Us_MGJe_8mI/AAAAAAAAdA4/hadPMjmHKS8/s800/tsugaku_boy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58830" y="982302"/>
            <a:ext cx="2520280" cy="2598227"/>
          </a:xfrm>
          <a:prstGeom prst="rect">
            <a:avLst/>
          </a:prstGeom>
          <a:noFill/>
          <a:extLst>
            <a:ext uri="{909E8E84-426E-40DD-AFC4-6F175D3DCCD1}">
              <a14:hiddenFill xmlns:a14="http://schemas.microsoft.com/office/drawing/2010/main">
                <a:solidFill>
                  <a:srgbClr val="FFFFFF"/>
                </a:solidFill>
              </a14:hiddenFill>
            </a:ext>
          </a:extLst>
        </p:spPr>
      </p:pic>
      <p:sp>
        <p:nvSpPr>
          <p:cNvPr id="6" name="角丸四角形吹き出し 5"/>
          <p:cNvSpPr/>
          <p:nvPr/>
        </p:nvSpPr>
        <p:spPr>
          <a:xfrm>
            <a:off x="3939530" y="2852936"/>
            <a:ext cx="2535138" cy="825162"/>
          </a:xfrm>
          <a:prstGeom prst="wedgeRoundRectCallout">
            <a:avLst>
              <a:gd name="adj1" fmla="val 53348"/>
              <a:gd name="adj2" fmla="val -144994"/>
              <a:gd name="adj3" fmla="val 1666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600" b="1" dirty="0" smtClean="0">
              <a:solidFill>
                <a:schemeClr val="tx1"/>
              </a:solidFill>
            </a:endParaRPr>
          </a:p>
          <a:p>
            <a:pPr algn="ctr"/>
            <a:endParaRPr lang="en-US" altLang="ja-JP" sz="1600" b="1" dirty="0">
              <a:solidFill>
                <a:schemeClr val="tx1"/>
              </a:solidFill>
            </a:endParaRPr>
          </a:p>
          <a:p>
            <a:pPr algn="ctr"/>
            <a:r>
              <a:rPr lang="ja-JP" altLang="en-US" sz="1600" b="1" dirty="0" smtClean="0">
                <a:solidFill>
                  <a:schemeClr val="tx1"/>
                </a:solidFill>
              </a:rPr>
              <a:t>学生</a:t>
            </a:r>
            <a:r>
              <a:rPr lang="ja-JP" altLang="en-US" sz="1600" b="1" dirty="0">
                <a:solidFill>
                  <a:schemeClr val="tx1"/>
                </a:solidFill>
              </a:rPr>
              <a:t>限定で</a:t>
            </a:r>
            <a:endParaRPr lang="en-US" altLang="ja-JP" sz="1600" b="1" dirty="0">
              <a:solidFill>
                <a:schemeClr val="tx1"/>
              </a:solidFill>
              <a:effectLst>
                <a:outerShdw blurRad="38100" dist="38100" dir="2700000" algn="tl">
                  <a:srgbClr val="000000">
                    <a:alpha val="43137"/>
                  </a:srgbClr>
                </a:outerShdw>
              </a:effectLst>
            </a:endParaRPr>
          </a:p>
          <a:p>
            <a:pPr algn="ctr"/>
            <a:r>
              <a:rPr lang="ja-JP" altLang="en-US" sz="1600" b="1" dirty="0">
                <a:solidFill>
                  <a:schemeClr val="tx1"/>
                </a:solidFill>
              </a:rPr>
              <a:t>大盛りになるらしいぜ</a:t>
            </a:r>
            <a:r>
              <a:rPr lang="en-US" altLang="ja-JP" sz="1600" b="1" dirty="0">
                <a:solidFill>
                  <a:schemeClr val="tx1"/>
                </a:solidFill>
              </a:rPr>
              <a:t>!!</a:t>
            </a:r>
            <a:endParaRPr lang="ja-JP" altLang="en-US" sz="1600" b="1" dirty="0">
              <a:solidFill>
                <a:schemeClr val="tx1"/>
              </a:solidFill>
              <a:effectLst>
                <a:outerShdw blurRad="38100" dist="38100" dir="2700000" algn="tl">
                  <a:srgbClr val="000000">
                    <a:alpha val="43137"/>
                  </a:srgbClr>
                </a:outerShdw>
              </a:effectLst>
            </a:endParaRPr>
          </a:p>
          <a:p>
            <a:endParaRPr lang="ja-JP" altLang="en-US" sz="1400" dirty="0">
              <a:solidFill>
                <a:schemeClr val="tx1"/>
              </a:solidFill>
            </a:endParaRPr>
          </a:p>
          <a:p>
            <a:pPr algn="ctr"/>
            <a:endParaRPr kumimoji="1" lang="ja-JP" altLang="en-US" sz="1600" dirty="0">
              <a:solidFill>
                <a:schemeClr val="tx1"/>
              </a:solidFill>
            </a:endParaRPr>
          </a:p>
        </p:txBody>
      </p:sp>
      <p:sp>
        <p:nvSpPr>
          <p:cNvPr id="8" name="テキスト ボックス 18"/>
          <p:cNvSpPr txBox="1"/>
          <p:nvPr/>
        </p:nvSpPr>
        <p:spPr>
          <a:xfrm>
            <a:off x="35496" y="-27384"/>
            <a:ext cx="1470675" cy="369332"/>
          </a:xfrm>
          <a:prstGeom prst="rect">
            <a:avLst/>
          </a:prstGeom>
          <a:noFill/>
        </p:spPr>
        <p:txBody>
          <a:bodyPr wrap="square" rtlCol="0">
            <a:spAutoFit/>
          </a:bodyPr>
          <a:lstStyle/>
          <a:p>
            <a:pPr algn="ctr"/>
            <a:r>
              <a:rPr lang="ja-JP" altLang="en-US" dirty="0">
                <a:solidFill>
                  <a:schemeClr val="bg1"/>
                </a:solidFill>
              </a:rPr>
              <a:t>現状分析</a:t>
            </a:r>
            <a:endParaRPr kumimoji="1" lang="en-US" altLang="ja-JP" dirty="0" smtClean="0"/>
          </a:p>
        </p:txBody>
      </p:sp>
      <p:sp>
        <p:nvSpPr>
          <p:cNvPr id="10" name="テキスト ボックス 8"/>
          <p:cNvSpPr txBox="1"/>
          <p:nvPr/>
        </p:nvSpPr>
        <p:spPr>
          <a:xfrm>
            <a:off x="918745" y="3830736"/>
            <a:ext cx="7109639" cy="369332"/>
          </a:xfrm>
          <a:prstGeom prst="rect">
            <a:avLst/>
          </a:prstGeom>
          <a:noFill/>
        </p:spPr>
        <p:txBody>
          <a:bodyPr wrap="none" rtlCol="0">
            <a:spAutoFit/>
          </a:bodyPr>
          <a:lstStyle/>
          <a:p>
            <a:r>
              <a:rPr kumimoji="1" lang="ja-JP" altLang="en-US" dirty="0" smtClean="0"/>
              <a:t>（意思があれば対象になれる参加型限定は研究対象から除外する）</a:t>
            </a:r>
            <a:endParaRPr kumimoji="1" lang="ja-JP" altLang="en-US" dirty="0"/>
          </a:p>
        </p:txBody>
      </p:sp>
    </p:spTree>
    <p:extLst>
      <p:ext uri="{BB962C8B-B14F-4D97-AF65-F5344CB8AC3E}">
        <p14:creationId xmlns:p14="http://schemas.microsoft.com/office/powerpoint/2010/main" val="37881181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06171" y="184535"/>
            <a:ext cx="5904656" cy="1008112"/>
          </a:xfrm>
        </p:spPr>
        <p:txBody>
          <a:bodyPr>
            <a:normAutofit/>
          </a:bodyPr>
          <a:lstStyle/>
          <a:p>
            <a:r>
              <a:rPr kumimoji="1" lang="ja-JP" altLang="en-US" dirty="0" smtClean="0"/>
              <a:t>事例研究</a:t>
            </a:r>
            <a:endParaRPr kumimoji="1" lang="ja-JP" altLang="en-US" dirty="0"/>
          </a:p>
        </p:txBody>
      </p:sp>
      <p:sp>
        <p:nvSpPr>
          <p:cNvPr id="3" name="コンテンツ プレースホルダー 2"/>
          <p:cNvSpPr>
            <a:spLocks noGrp="1"/>
          </p:cNvSpPr>
          <p:nvPr>
            <p:ph idx="1"/>
          </p:nvPr>
        </p:nvSpPr>
        <p:spPr>
          <a:xfrm>
            <a:off x="467544" y="3851207"/>
            <a:ext cx="8197093" cy="2376264"/>
          </a:xfrm>
        </p:spPr>
        <p:txBody>
          <a:bodyPr>
            <a:normAutofit/>
          </a:bodyPr>
          <a:lstStyle/>
          <a:p>
            <a:pPr marL="0" indent="0">
              <a:buNone/>
            </a:pPr>
            <a:r>
              <a:rPr lang="en-US" altLang="ja-JP" sz="2400" dirty="0"/>
              <a:t>【</a:t>
            </a:r>
            <a:r>
              <a:rPr lang="ja-JP" altLang="en-US" sz="2400" dirty="0"/>
              <a:t>概要</a:t>
            </a:r>
            <a:r>
              <a:rPr lang="en-US" altLang="ja-JP" sz="2400" dirty="0"/>
              <a:t>】</a:t>
            </a:r>
          </a:p>
          <a:p>
            <a:r>
              <a:rPr lang="en-US" altLang="ja-JP" sz="2400" dirty="0"/>
              <a:t>19</a:t>
            </a:r>
            <a:r>
              <a:rPr lang="ja-JP" altLang="en-US" sz="2400" dirty="0"/>
              <a:t>歳を対象に、リフト券代を無料</a:t>
            </a:r>
            <a:endParaRPr lang="en-US" altLang="ja-JP" dirty="0"/>
          </a:p>
          <a:p>
            <a:pPr marL="0" indent="0">
              <a:buNone/>
            </a:pPr>
            <a:r>
              <a:rPr lang="en-US" altLang="ja-JP" sz="2400" dirty="0"/>
              <a:t>	</a:t>
            </a:r>
            <a:r>
              <a:rPr lang="en-US" altLang="ja-JP" sz="1800" dirty="0"/>
              <a:t>3000</a:t>
            </a:r>
            <a:r>
              <a:rPr lang="ja-JP" altLang="en-US" sz="1800" dirty="0"/>
              <a:t>～</a:t>
            </a:r>
            <a:r>
              <a:rPr lang="en-US" altLang="ja-JP" sz="1800" dirty="0"/>
              <a:t>5000</a:t>
            </a:r>
            <a:r>
              <a:rPr lang="ja-JP" altLang="en-US" sz="1800" dirty="0"/>
              <a:t>円程度を無料に</a:t>
            </a:r>
            <a:r>
              <a:rPr lang="en-US" altLang="ja-JP" sz="1800" dirty="0"/>
              <a:t>!!</a:t>
            </a:r>
            <a:r>
              <a:rPr lang="en-US" altLang="ja-JP" sz="2400" dirty="0"/>
              <a:t>!</a:t>
            </a:r>
            <a:endParaRPr lang="en-US" altLang="ja-JP" dirty="0"/>
          </a:p>
          <a:p>
            <a:r>
              <a:rPr lang="ja-JP" altLang="en-US" sz="2400" dirty="0"/>
              <a:t>日本全国</a:t>
            </a:r>
            <a:r>
              <a:rPr lang="en-US" altLang="ja-JP" sz="2400" dirty="0"/>
              <a:t>173</a:t>
            </a:r>
            <a:r>
              <a:rPr lang="ja-JP" altLang="en-US" sz="2400" dirty="0"/>
              <a:t>カ所のゲレンデと連携</a:t>
            </a:r>
            <a:endParaRPr lang="en-US" altLang="ja-JP" dirty="0"/>
          </a:p>
          <a:p>
            <a:pPr marL="0" indent="0">
              <a:buNone/>
            </a:pPr>
            <a:r>
              <a:rPr lang="en-US" altLang="ja-JP" sz="2400" dirty="0"/>
              <a:t>	</a:t>
            </a:r>
            <a:r>
              <a:rPr lang="ja-JP" altLang="en-US" sz="1800" dirty="0"/>
              <a:t>提携スキー場・・・白馬、志賀高原、舞子など</a:t>
            </a:r>
            <a:r>
              <a:rPr lang="ja-JP" altLang="en-US" dirty="0"/>
              <a:t>　</a:t>
            </a:r>
            <a:endParaRPr lang="en-US" altLang="ja-JP" dirty="0"/>
          </a:p>
          <a:p>
            <a:endParaRPr lang="ja-JP" altLang="en-US" dirty="0"/>
          </a:p>
          <a:p>
            <a:endParaRPr kumimoji="1" lang="ja-JP" altLang="en-US" sz="1800" dirty="0"/>
          </a:p>
        </p:txBody>
      </p:sp>
      <p:sp>
        <p:nvSpPr>
          <p:cNvPr id="10" name="円形吹き出し 9"/>
          <p:cNvSpPr/>
          <p:nvPr/>
        </p:nvSpPr>
        <p:spPr>
          <a:xfrm>
            <a:off x="6167560" y="3730553"/>
            <a:ext cx="1512168" cy="1224136"/>
          </a:xfrm>
          <a:prstGeom prst="wedgeEllipseCallout">
            <a:avLst>
              <a:gd name="adj1" fmla="val -83589"/>
              <a:gd name="adj2" fmla="val 9823"/>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お得</a:t>
            </a:r>
            <a:r>
              <a:rPr lang="en-US" altLang="ja-JP" sz="2000" dirty="0">
                <a:solidFill>
                  <a:schemeClr val="tx1"/>
                </a:solidFill>
              </a:rPr>
              <a:t>!!!</a:t>
            </a:r>
            <a:endParaRPr kumimoji="1" lang="ja-JP" altLang="en-US" sz="2000" dirty="0"/>
          </a:p>
        </p:txBody>
      </p:sp>
      <p:sp>
        <p:nvSpPr>
          <p:cNvPr id="11" name="円形吹き出し 10"/>
          <p:cNvSpPr/>
          <p:nvPr/>
        </p:nvSpPr>
        <p:spPr>
          <a:xfrm>
            <a:off x="6588224" y="5229200"/>
            <a:ext cx="2304255" cy="1224136"/>
          </a:xfrm>
          <a:prstGeom prst="wedgeEllipseCallout">
            <a:avLst>
              <a:gd name="adj1" fmla="val -84301"/>
              <a:gd name="adj2" fmla="val -26458"/>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rPr>
              <a:t>有名なスキー場がいっぱい</a:t>
            </a:r>
            <a:r>
              <a:rPr lang="en-US" altLang="ja-JP" sz="1600" dirty="0">
                <a:solidFill>
                  <a:schemeClr val="tx1"/>
                </a:solidFill>
              </a:rPr>
              <a:t>!!!</a:t>
            </a:r>
            <a:endParaRPr kumimoji="1" lang="ja-JP" altLang="en-US" sz="1600" dirty="0"/>
          </a:p>
        </p:txBody>
      </p:sp>
      <p:sp>
        <p:nvSpPr>
          <p:cNvPr id="5" name="テキスト ボックス 8"/>
          <p:cNvSpPr txBox="1"/>
          <p:nvPr/>
        </p:nvSpPr>
        <p:spPr>
          <a:xfrm>
            <a:off x="35496" y="-17859"/>
            <a:ext cx="1470675" cy="369332"/>
          </a:xfrm>
          <a:prstGeom prst="rect">
            <a:avLst/>
          </a:prstGeom>
          <a:noFill/>
        </p:spPr>
        <p:txBody>
          <a:bodyPr wrap="square" rtlCol="0">
            <a:spAutoFit/>
          </a:bodyPr>
          <a:lstStyle/>
          <a:p>
            <a:pPr algn="ctr"/>
            <a:r>
              <a:rPr lang="ja-JP" altLang="en-US" dirty="0">
                <a:solidFill>
                  <a:schemeClr val="bg1"/>
                </a:solidFill>
              </a:rPr>
              <a:t>現状分析</a:t>
            </a:r>
            <a:endParaRPr kumimoji="1" lang="en-US" altLang="ja-JP" dirty="0" smtClean="0"/>
          </a:p>
        </p:txBody>
      </p:sp>
      <p:sp>
        <p:nvSpPr>
          <p:cNvPr id="12" name="コンテンツ プレースホルダー 2"/>
          <p:cNvSpPr txBox="1">
            <a:spLocks/>
          </p:cNvSpPr>
          <p:nvPr/>
        </p:nvSpPr>
        <p:spPr>
          <a:xfrm>
            <a:off x="129590" y="965338"/>
            <a:ext cx="8762889"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lgn="ctr">
              <a:buNone/>
            </a:pPr>
            <a:r>
              <a:rPr lang="en-US" altLang="ja-JP" dirty="0" smtClean="0"/>
              <a:t>『</a:t>
            </a:r>
            <a:r>
              <a:rPr lang="ja-JP" altLang="en-US" dirty="0" smtClean="0"/>
              <a:t>雪マジ！</a:t>
            </a:r>
            <a:r>
              <a:rPr lang="en-US" altLang="ja-JP" dirty="0" smtClean="0"/>
              <a:t>19</a:t>
            </a:r>
            <a:r>
              <a:rPr lang="ja-JP" altLang="en-US" dirty="0" smtClean="0"/>
              <a:t>～</a:t>
            </a:r>
            <a:r>
              <a:rPr lang="en-US" altLang="ja-JP" dirty="0" smtClean="0"/>
              <a:t>SNOW MAGIC</a:t>
            </a:r>
            <a:r>
              <a:rPr lang="ja-JP" altLang="en-US" dirty="0" smtClean="0"/>
              <a:t>～</a:t>
            </a:r>
            <a:r>
              <a:rPr lang="en-US" altLang="ja-JP" dirty="0" smtClean="0"/>
              <a:t>』</a:t>
            </a:r>
            <a:endParaRPr lang="ja-JP" altLang="en-US" dirty="0" smtClean="0"/>
          </a:p>
        </p:txBody>
      </p:sp>
      <p:pic>
        <p:nvPicPr>
          <p:cNvPr id="3074" name="Picture 2" descr="http://livedoor.blogimg.jp/teammtmarron/imgs/3/8/38eab2e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573" y="1514017"/>
            <a:ext cx="3672409" cy="237764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3.bp.blogspot.com/-T7gPrC4xA1M/UYzcMrSsFHI/AAAAAAAAR8s/metJKQBIsnI/s800/ski_snowma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0192" y="1628800"/>
            <a:ext cx="2391564" cy="2003831"/>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4.bp.blogspot.com/-BwKd-25DFYA/UYzcQlWCrbI/AAAAAAAAR9o/gYmytHRNjR4/s800/snowboard_woma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544" y="1658607"/>
            <a:ext cx="1727342"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657916"/>
      </p:ext>
    </p:extLst>
  </p:cSld>
  <p:clrMapOvr>
    <a:masterClrMapping/>
  </p:clrMapOvr>
  <mc:AlternateContent xmlns:mc="http://schemas.openxmlformats.org/markup-compatibility/2006" xmlns:p14="http://schemas.microsoft.com/office/powerpoint/2010/main">
    <mc:Choice Requires="p14">
      <p:transition spd="slow" p14:dur="2000" advTm="3668"/>
    </mc:Choice>
    <mc:Fallback xmlns="">
      <p:transition spd="slow" advTm="3668"/>
    </mc:Fallback>
  </mc:AlternateContent>
  <p:timing>
    <p:tnLst>
      <p:par>
        <p:cTn id="1" dur="indefinite" restart="never" nodeType="tmRoot"/>
      </p:par>
    </p:tnLst>
  </p:timing>
</p:sld>
</file>

<file path=ppt/theme/theme1.xml><?xml version="1.0" encoding="utf-8"?>
<a:theme xmlns:a="http://schemas.openxmlformats.org/drawingml/2006/main" name="1_Office ​​テーマ">
  <a:themeElements>
    <a:clrScheme name="エグゼクティブ">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7662</TotalTime>
  <Words>5858</Words>
  <Application>Microsoft Office PowerPoint</Application>
  <PresentationFormat>画面に合わせる (4:3)</PresentationFormat>
  <Paragraphs>1000</Paragraphs>
  <Slides>53</Slides>
  <Notes>50</Notes>
  <HiddenSlides>0</HiddenSlides>
  <MMClips>0</MMClips>
  <ScaleCrop>false</ScaleCrop>
  <HeadingPairs>
    <vt:vector size="4" baseType="variant">
      <vt:variant>
        <vt:lpstr>テーマ</vt:lpstr>
      </vt:variant>
      <vt:variant>
        <vt:i4>1</vt:i4>
      </vt:variant>
      <vt:variant>
        <vt:lpstr>スライド タイトル</vt:lpstr>
      </vt:variant>
      <vt:variant>
        <vt:i4>53</vt:i4>
      </vt:variant>
    </vt:vector>
  </HeadingPairs>
  <TitlesOfParts>
    <vt:vector size="54" baseType="lpstr">
      <vt:lpstr>1_Office ​​テーマ</vt:lpstr>
      <vt:lpstr>顧客限定における外部認知が 消費者の感じる希少性に与える影響</vt:lpstr>
      <vt:lpstr>ちょっと変わった顧客限定</vt:lpstr>
      <vt:lpstr>研究の概要</vt:lpstr>
      <vt:lpstr>研究の流れ</vt:lpstr>
      <vt:lpstr>世の中限定で溢れている</vt:lpstr>
      <vt:lpstr>５つの限定</vt:lpstr>
      <vt:lpstr>顧客限定とは</vt:lpstr>
      <vt:lpstr>研究対象の顧客限定</vt:lpstr>
      <vt:lpstr>事例研究</vt:lpstr>
      <vt:lpstr>雪マジのねらい</vt:lpstr>
      <vt:lpstr>雪マジ（19歳限定）の実績</vt:lpstr>
      <vt:lpstr>問題意識</vt:lpstr>
      <vt:lpstr>セグメンテーション（細分化）</vt:lpstr>
      <vt:lpstr>セグメントの比較</vt:lpstr>
      <vt:lpstr>合理性とは</vt:lpstr>
      <vt:lpstr>顧客限定の分布図</vt:lpstr>
      <vt:lpstr>研究目的</vt:lpstr>
      <vt:lpstr>限定による消費者心理の比較</vt:lpstr>
      <vt:lpstr>限定の合理性による消費者意識の違い</vt:lpstr>
      <vt:lpstr>外部認知の定義</vt:lpstr>
      <vt:lpstr>合理性のない限定対象者の 心理フローチャート（予想）</vt:lpstr>
      <vt:lpstr>仮説１</vt:lpstr>
      <vt:lpstr>外部認知により対象外者を意識</vt:lpstr>
      <vt:lpstr>限定の効果による希少性</vt:lpstr>
      <vt:lpstr>PowerPoint プレゼンテーション</vt:lpstr>
      <vt:lpstr>希少性効果の要因</vt:lpstr>
      <vt:lpstr>従来の希少性効果の不足点</vt:lpstr>
      <vt:lpstr>希少性の変化</vt:lpstr>
      <vt:lpstr>仮説１より</vt:lpstr>
      <vt:lpstr>外部認知をするとサービスの希少性が高まる</vt:lpstr>
      <vt:lpstr>希少性の新要因</vt:lpstr>
      <vt:lpstr>希少性の上昇に伴い試用意向に影響を与える</vt:lpstr>
      <vt:lpstr>合理性のない限定対象者の 心理フローチャート</vt:lpstr>
      <vt:lpstr>仮説２</vt:lpstr>
      <vt:lpstr>研究の流れ</vt:lpstr>
      <vt:lpstr>PowerPoint プレゼンテーション</vt:lpstr>
      <vt:lpstr>事前調査</vt:lpstr>
      <vt:lpstr>合理性（事前調査）</vt:lpstr>
      <vt:lpstr>事前調査の対象採用理由</vt:lpstr>
      <vt:lpstr>事前調査　検証結果</vt:lpstr>
      <vt:lpstr>事前調査　検証結果</vt:lpstr>
      <vt:lpstr>事前調査　検証結果のまとめ</vt:lpstr>
      <vt:lpstr>仮説１の検証方法</vt:lpstr>
      <vt:lpstr>仮説１の検証方法</vt:lpstr>
      <vt:lpstr>仮説１概要　</vt:lpstr>
      <vt:lpstr>PowerPoint プレゼンテーション</vt:lpstr>
      <vt:lpstr>PowerPoint プレゼンテーション</vt:lpstr>
      <vt:lpstr>仮説２の検証方法</vt:lpstr>
      <vt:lpstr>　仮説２の検証方法</vt:lpstr>
      <vt:lpstr>仮説２概要　</vt:lpstr>
      <vt:lpstr>今後の課題</vt:lpstr>
      <vt:lpstr>参考文献・URL</vt:lpstr>
      <vt:lpstr>PowerPoint プレゼンテーション</vt:lpstr>
    </vt:vector>
  </TitlesOfParts>
  <Company>拓殖大学</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顧客限定が消費者心理に 与える影響</dc:title>
  <dc:creator>拓殖大学</dc:creator>
  <cp:lastModifiedBy>FJ-USER</cp:lastModifiedBy>
  <cp:revision>687</cp:revision>
  <cp:lastPrinted>2014-12-16T05:04:48Z</cp:lastPrinted>
  <dcterms:created xsi:type="dcterms:W3CDTF">2014-11-19T06:05:35Z</dcterms:created>
  <dcterms:modified xsi:type="dcterms:W3CDTF">2014-12-18T14:48:24Z</dcterms:modified>
</cp:coreProperties>
</file>